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1.xml" ContentType="application/vnd.openxmlformats-officedocument.presentationml.tags+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tags/tag13.xml" ContentType="application/vnd.openxmlformats-officedocument.presentationml.tags+xml"/>
  <Override PartName="/ppt/notesSlides/notesSlide23.xml" ContentType="application/vnd.openxmlformats-officedocument.presentationml.notesSlide+xml"/>
  <Override PartName="/ppt/tags/tag14.xml" ContentType="application/vnd.openxmlformats-officedocument.presentationml.tags+xml"/>
  <Override PartName="/ppt/notesSlides/notesSlide2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5.xml" ContentType="application/vnd.openxmlformats-officedocument.presentationml.notesSlide+xml"/>
  <Override PartName="/ppt/tags/tag18.xml" ContentType="application/vnd.openxmlformats-officedocument.presentationml.tags+xml"/>
  <Override PartName="/ppt/notesSlides/notesSlide26.xml" ContentType="application/vnd.openxmlformats-officedocument.presentationml.notesSlide+xml"/>
  <Override PartName="/ppt/tags/tag19.xml" ContentType="application/vnd.openxmlformats-officedocument.presentationml.tags+xml"/>
  <Override PartName="/ppt/notesSlides/notesSlide27.xml" ContentType="application/vnd.openxmlformats-officedocument.presentationml.notesSlide+xml"/>
  <Override PartName="/ppt/tags/tag20.xml" ContentType="application/vnd.openxmlformats-officedocument.presentationml.tags+xml"/>
  <Override PartName="/ppt/notesSlides/notesSlide2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 id="2147483722" r:id="rId2"/>
  </p:sldMasterIdLst>
  <p:notesMasterIdLst>
    <p:notesMasterId r:id="rId66"/>
  </p:notesMasterIdLst>
  <p:handoutMasterIdLst>
    <p:handoutMasterId r:id="rId67"/>
  </p:handoutMasterIdLst>
  <p:sldIdLst>
    <p:sldId id="388" r:id="rId3"/>
    <p:sldId id="290" r:id="rId4"/>
    <p:sldId id="334" r:id="rId5"/>
    <p:sldId id="291" r:id="rId6"/>
    <p:sldId id="292" r:id="rId7"/>
    <p:sldId id="293" r:id="rId8"/>
    <p:sldId id="335" r:id="rId9"/>
    <p:sldId id="389" r:id="rId10"/>
    <p:sldId id="336" r:id="rId11"/>
    <p:sldId id="390" r:id="rId12"/>
    <p:sldId id="337" r:id="rId13"/>
    <p:sldId id="339" r:id="rId14"/>
    <p:sldId id="338" r:id="rId15"/>
    <p:sldId id="340" r:id="rId16"/>
    <p:sldId id="363" r:id="rId17"/>
    <p:sldId id="364" r:id="rId18"/>
    <p:sldId id="365" r:id="rId19"/>
    <p:sldId id="295" r:id="rId20"/>
    <p:sldId id="296" r:id="rId21"/>
    <p:sldId id="297" r:id="rId22"/>
    <p:sldId id="391" r:id="rId23"/>
    <p:sldId id="342" r:id="rId24"/>
    <p:sldId id="392" r:id="rId25"/>
    <p:sldId id="343" r:id="rId26"/>
    <p:sldId id="344" r:id="rId27"/>
    <p:sldId id="345" r:id="rId28"/>
    <p:sldId id="346" r:id="rId29"/>
    <p:sldId id="347" r:id="rId30"/>
    <p:sldId id="348" r:id="rId31"/>
    <p:sldId id="301" r:id="rId32"/>
    <p:sldId id="302" r:id="rId33"/>
    <p:sldId id="303" r:id="rId34"/>
    <p:sldId id="304" r:id="rId35"/>
    <p:sldId id="310" r:id="rId36"/>
    <p:sldId id="312" r:id="rId37"/>
    <p:sldId id="341" r:id="rId38"/>
    <p:sldId id="399" r:id="rId39"/>
    <p:sldId id="305" r:id="rId40"/>
    <p:sldId id="306" r:id="rId41"/>
    <p:sldId id="398" r:id="rId42"/>
    <p:sldId id="393" r:id="rId43"/>
    <p:sldId id="332" r:id="rId44"/>
    <p:sldId id="397" r:id="rId45"/>
    <p:sldId id="299" r:id="rId46"/>
    <p:sldId id="307" r:id="rId47"/>
    <p:sldId id="352" r:id="rId48"/>
    <p:sldId id="355" r:id="rId49"/>
    <p:sldId id="356" r:id="rId50"/>
    <p:sldId id="357" r:id="rId51"/>
    <p:sldId id="358" r:id="rId52"/>
    <p:sldId id="359" r:id="rId53"/>
    <p:sldId id="361" r:id="rId54"/>
    <p:sldId id="313" r:id="rId55"/>
    <p:sldId id="314" r:id="rId56"/>
    <p:sldId id="319" r:id="rId57"/>
    <p:sldId id="394" r:id="rId58"/>
    <p:sldId id="318" r:id="rId59"/>
    <p:sldId id="395" r:id="rId60"/>
    <p:sldId id="316" r:id="rId61"/>
    <p:sldId id="317" r:id="rId62"/>
    <p:sldId id="333" r:id="rId63"/>
    <p:sldId id="349" r:id="rId64"/>
    <p:sldId id="396"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di" initials="DFS" lastIdx="1" clrIdx="0">
    <p:extLst>
      <p:ext uri="{19B8F6BF-5375-455C-9EA6-DF929625EA0E}">
        <p15:presenceInfo xmlns:p15="http://schemas.microsoft.com/office/powerpoint/2012/main" userId="Fad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CCCC"/>
    <a:srgbClr val="485E2A"/>
    <a:srgbClr val="B5B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0860" autoAdjust="0"/>
  </p:normalViewPr>
  <p:slideViewPr>
    <p:cSldViewPr showGuides="1">
      <p:cViewPr varScale="1">
        <p:scale>
          <a:sx n="75" d="100"/>
          <a:sy n="75" d="100"/>
        </p:scale>
        <p:origin x="1666"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100853-3735-4F2A-B44A-05BFD55314A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ADFE5378-FE84-4719-8DBA-69BD387A5BE6}">
      <dgm:prSet>
        <dgm:style>
          <a:lnRef idx="2">
            <a:schemeClr val="accent6"/>
          </a:lnRef>
          <a:fillRef idx="1">
            <a:schemeClr val="lt1"/>
          </a:fillRef>
          <a:effectRef idx="0">
            <a:schemeClr val="accent6"/>
          </a:effectRef>
          <a:fontRef idx="minor">
            <a:schemeClr val="dk1"/>
          </a:fontRef>
        </dgm:style>
      </dgm:prSet>
      <dgm:spPr/>
      <dgm:t>
        <a:bodyPr/>
        <a:lstStyle/>
        <a:p>
          <a:pPr rtl="0"/>
          <a:r>
            <a:rPr lang="en-GB" dirty="0"/>
            <a:t>Bibliography:</a:t>
          </a:r>
          <a:endParaRPr lang="en-US" dirty="0"/>
        </a:p>
      </dgm:t>
    </dgm:pt>
    <dgm:pt modelId="{6F9E1F4B-D8F7-4512-B3CF-C47D3396E728}" type="parTrans" cxnId="{2C112D52-BABF-413B-A0B4-989B1162224E}">
      <dgm:prSet/>
      <dgm:spPr/>
      <dgm:t>
        <a:bodyPr/>
        <a:lstStyle/>
        <a:p>
          <a:endParaRPr lang="en-US"/>
        </a:p>
      </dgm:t>
    </dgm:pt>
    <dgm:pt modelId="{2BBC15E9-8F11-4B25-8A3B-06769B20A4EB}" type="sibTrans" cxnId="{2C112D52-BABF-413B-A0B4-989B1162224E}">
      <dgm:prSet/>
      <dgm:spPr/>
      <dgm:t>
        <a:bodyPr/>
        <a:lstStyle/>
        <a:p>
          <a:endParaRPr lang="en-US"/>
        </a:p>
      </dgm:t>
    </dgm:pt>
    <dgm:pt modelId="{C39C9557-FFE6-4231-8B6E-09DAFFC3C0A2}">
      <dgm:prSet custT="1">
        <dgm:style>
          <a:lnRef idx="2">
            <a:schemeClr val="accent6"/>
          </a:lnRef>
          <a:fillRef idx="1">
            <a:schemeClr val="lt1"/>
          </a:fillRef>
          <a:effectRef idx="0">
            <a:schemeClr val="accent6"/>
          </a:effectRef>
          <a:fontRef idx="minor">
            <a:schemeClr val="dk1"/>
          </a:fontRef>
        </dgm:style>
      </dgm:prSet>
      <dgm:spPr/>
      <dgm:t>
        <a:bodyPr/>
        <a:lstStyle/>
        <a:p>
          <a:pPr rtl="0"/>
          <a:r>
            <a:rPr lang="en-GB" sz="1400" dirty="0"/>
            <a:t>Cited material and material read but not cited are all included here.</a:t>
          </a:r>
          <a:endParaRPr lang="en-GB" sz="1100" dirty="0"/>
        </a:p>
      </dgm:t>
    </dgm:pt>
    <dgm:pt modelId="{365B3BA7-D658-45ED-9F95-76FEB584A949}" type="parTrans" cxnId="{6AAE59F7-0177-46E5-BB18-CB7987BA36AF}">
      <dgm:prSet/>
      <dgm:spPr/>
      <dgm:t>
        <a:bodyPr/>
        <a:lstStyle/>
        <a:p>
          <a:endParaRPr lang="en-US"/>
        </a:p>
      </dgm:t>
    </dgm:pt>
    <dgm:pt modelId="{6F52CC05-DE10-4B7F-BF83-89E043D8E7FC}" type="sibTrans" cxnId="{6AAE59F7-0177-46E5-BB18-CB7987BA36AF}">
      <dgm:prSet/>
      <dgm:spPr/>
      <dgm:t>
        <a:bodyPr/>
        <a:lstStyle/>
        <a:p>
          <a:endParaRPr lang="en-US"/>
        </a:p>
      </dgm:t>
    </dgm:pt>
    <dgm:pt modelId="{E330D463-B290-41EC-B7E6-78A50CA68A64}">
      <dgm:prSet>
        <dgm:style>
          <a:lnRef idx="2">
            <a:schemeClr val="accent6"/>
          </a:lnRef>
          <a:fillRef idx="1">
            <a:schemeClr val="lt1"/>
          </a:fillRef>
          <a:effectRef idx="0">
            <a:schemeClr val="accent6"/>
          </a:effectRef>
          <a:fontRef idx="minor">
            <a:schemeClr val="dk1"/>
          </a:fontRef>
        </dgm:style>
      </dgm:prSet>
      <dgm:spPr/>
      <dgm:t>
        <a:bodyPr/>
        <a:lstStyle/>
        <a:p>
          <a:pPr rtl="0"/>
          <a:r>
            <a:rPr lang="en-GB" dirty="0"/>
            <a:t>Reference List:</a:t>
          </a:r>
          <a:endParaRPr lang="en-US" dirty="0"/>
        </a:p>
      </dgm:t>
    </dgm:pt>
    <dgm:pt modelId="{BD628C8F-2617-4F02-880E-E2E901F039A0}" type="parTrans" cxnId="{E21E5CD1-E317-4C3D-BEA4-9DAB51455385}">
      <dgm:prSet/>
      <dgm:spPr/>
      <dgm:t>
        <a:bodyPr/>
        <a:lstStyle/>
        <a:p>
          <a:endParaRPr lang="en-US"/>
        </a:p>
      </dgm:t>
    </dgm:pt>
    <dgm:pt modelId="{C1628698-A85D-49BB-8ADF-261B4D11862F}" type="sibTrans" cxnId="{E21E5CD1-E317-4C3D-BEA4-9DAB51455385}">
      <dgm:prSet/>
      <dgm:spPr/>
      <dgm:t>
        <a:bodyPr/>
        <a:lstStyle/>
        <a:p>
          <a:endParaRPr lang="en-US"/>
        </a:p>
      </dgm:t>
    </dgm:pt>
    <dgm:pt modelId="{0CC350FF-91A6-4BC1-985C-75D8A5E91AEF}">
      <dgm:prSet custT="1">
        <dgm:style>
          <a:lnRef idx="2">
            <a:schemeClr val="accent6"/>
          </a:lnRef>
          <a:fillRef idx="1">
            <a:schemeClr val="lt1"/>
          </a:fillRef>
          <a:effectRef idx="0">
            <a:schemeClr val="accent6"/>
          </a:effectRef>
          <a:fontRef idx="minor">
            <a:schemeClr val="dk1"/>
          </a:fontRef>
        </dgm:style>
      </dgm:prSet>
      <dgm:spPr/>
      <dgm:t>
        <a:bodyPr/>
        <a:lstStyle/>
        <a:p>
          <a:pPr rtl="0"/>
          <a:r>
            <a:rPr lang="en-US" sz="1400" dirty="0"/>
            <a:t>Only cited material are listed in  the reference list.</a:t>
          </a:r>
        </a:p>
      </dgm:t>
    </dgm:pt>
    <dgm:pt modelId="{0A910C51-C1C8-4EA0-A0C7-D33795835246}" type="parTrans" cxnId="{39ED7DB0-0239-4401-9DB7-E30F1FF1E518}">
      <dgm:prSet/>
      <dgm:spPr/>
      <dgm:t>
        <a:bodyPr/>
        <a:lstStyle/>
        <a:p>
          <a:endParaRPr lang="en-US"/>
        </a:p>
      </dgm:t>
    </dgm:pt>
    <dgm:pt modelId="{18292EFE-4FB9-4792-A7CC-A196DC460D54}" type="sibTrans" cxnId="{39ED7DB0-0239-4401-9DB7-E30F1FF1E518}">
      <dgm:prSet/>
      <dgm:spPr/>
      <dgm:t>
        <a:bodyPr/>
        <a:lstStyle/>
        <a:p>
          <a:endParaRPr lang="en-US"/>
        </a:p>
      </dgm:t>
    </dgm:pt>
    <dgm:pt modelId="{029EE288-5D4A-4E98-B936-ABFFE8D127BD}">
      <dgm:prSet>
        <dgm:style>
          <a:lnRef idx="2">
            <a:schemeClr val="accent6"/>
          </a:lnRef>
          <a:fillRef idx="1">
            <a:schemeClr val="lt1"/>
          </a:fillRef>
          <a:effectRef idx="0">
            <a:schemeClr val="accent6"/>
          </a:effectRef>
          <a:fontRef idx="minor">
            <a:schemeClr val="dk1"/>
          </a:fontRef>
        </dgm:style>
      </dgm:prSet>
      <dgm:spPr/>
      <dgm:t>
        <a:bodyPr/>
        <a:lstStyle/>
        <a:p>
          <a:pPr rtl="0"/>
          <a:r>
            <a:rPr lang="en-GB" dirty="0"/>
            <a:t>When to use both:</a:t>
          </a:r>
          <a:endParaRPr lang="en-US" dirty="0"/>
        </a:p>
      </dgm:t>
    </dgm:pt>
    <dgm:pt modelId="{6E5C4FB0-785C-460D-8C0E-4B1CC99FF997}" type="parTrans" cxnId="{61E2BE09-7420-4714-8F7C-3D3DEF76288C}">
      <dgm:prSet/>
      <dgm:spPr/>
      <dgm:t>
        <a:bodyPr/>
        <a:lstStyle/>
        <a:p>
          <a:endParaRPr lang="en-US"/>
        </a:p>
      </dgm:t>
    </dgm:pt>
    <dgm:pt modelId="{D0A29C0F-B99D-4D2C-AD97-22684E44706C}" type="sibTrans" cxnId="{61E2BE09-7420-4714-8F7C-3D3DEF76288C}">
      <dgm:prSet/>
      <dgm:spPr/>
      <dgm:t>
        <a:bodyPr/>
        <a:lstStyle/>
        <a:p>
          <a:endParaRPr lang="en-US"/>
        </a:p>
      </dgm:t>
    </dgm:pt>
    <dgm:pt modelId="{53FDF64F-FDC6-459D-AE26-30B8F20AFA65}">
      <dgm:prSet>
        <dgm:style>
          <a:lnRef idx="2">
            <a:schemeClr val="accent6"/>
          </a:lnRef>
          <a:fillRef idx="1">
            <a:schemeClr val="lt1"/>
          </a:fillRef>
          <a:effectRef idx="0">
            <a:schemeClr val="accent6"/>
          </a:effectRef>
          <a:fontRef idx="minor">
            <a:schemeClr val="dk1"/>
          </a:fontRef>
        </dgm:style>
      </dgm:prSet>
      <dgm:spPr/>
      <dgm:t>
        <a:bodyPr/>
        <a:lstStyle/>
        <a:p>
          <a:pPr rtl="0"/>
          <a:r>
            <a:rPr lang="en-GB" dirty="0"/>
            <a:t>Reference list gives all items directly cited. Bibliography contains any other reading.</a:t>
          </a:r>
          <a:endParaRPr lang="en-US" dirty="0"/>
        </a:p>
      </dgm:t>
    </dgm:pt>
    <dgm:pt modelId="{636E4790-5FCD-43CF-AEB6-D664F7D44409}" type="parTrans" cxnId="{46FE97C3-4CC8-4039-8F02-E3178FFBC85D}">
      <dgm:prSet/>
      <dgm:spPr/>
      <dgm:t>
        <a:bodyPr/>
        <a:lstStyle/>
        <a:p>
          <a:endParaRPr lang="en-US"/>
        </a:p>
      </dgm:t>
    </dgm:pt>
    <dgm:pt modelId="{C9052F7E-519F-4E92-ABC7-75746A37D57D}" type="sibTrans" cxnId="{46FE97C3-4CC8-4039-8F02-E3178FFBC85D}">
      <dgm:prSet/>
      <dgm:spPr/>
      <dgm:t>
        <a:bodyPr/>
        <a:lstStyle/>
        <a:p>
          <a:endParaRPr lang="en-US"/>
        </a:p>
      </dgm:t>
    </dgm:pt>
    <dgm:pt modelId="{D9E72B48-3499-497B-8CFD-4D8F1665176E}" type="pres">
      <dgm:prSet presAssocID="{B8100853-3735-4F2A-B44A-05BFD55314A4}" presName="CompostProcess" presStyleCnt="0">
        <dgm:presLayoutVars>
          <dgm:dir/>
          <dgm:resizeHandles val="exact"/>
        </dgm:presLayoutVars>
      </dgm:prSet>
      <dgm:spPr/>
    </dgm:pt>
    <dgm:pt modelId="{2850F872-53CC-4682-BFAC-FD57507C93F6}" type="pres">
      <dgm:prSet presAssocID="{B8100853-3735-4F2A-B44A-05BFD55314A4}" presName="arrow" presStyleLbl="bgShp" presStyleIdx="0" presStyleCnt="1" custScaleX="112277" custScaleY="38775"/>
      <dgm:spPr>
        <a:solidFill>
          <a:srgbClr val="FFC000">
            <a:alpha val="32000"/>
          </a:srgbClr>
        </a:solidFill>
      </dgm:spPr>
    </dgm:pt>
    <dgm:pt modelId="{94BEF00A-2151-4A92-911F-54AFA646F4D2}" type="pres">
      <dgm:prSet presAssocID="{B8100853-3735-4F2A-B44A-05BFD55314A4}" presName="linearProcess" presStyleCnt="0"/>
      <dgm:spPr/>
    </dgm:pt>
    <dgm:pt modelId="{12E0BA54-A819-4529-B3FE-82BC39D21ECC}" type="pres">
      <dgm:prSet presAssocID="{ADFE5378-FE84-4719-8DBA-69BD387A5BE6}" presName="textNode" presStyleLbl="node1" presStyleIdx="0" presStyleCnt="6">
        <dgm:presLayoutVars>
          <dgm:bulletEnabled val="1"/>
        </dgm:presLayoutVars>
      </dgm:prSet>
      <dgm:spPr/>
    </dgm:pt>
    <dgm:pt modelId="{7AD9425E-EDBF-47DF-8331-92EB75F47BCA}" type="pres">
      <dgm:prSet presAssocID="{2BBC15E9-8F11-4B25-8A3B-06769B20A4EB}" presName="sibTrans" presStyleCnt="0"/>
      <dgm:spPr/>
    </dgm:pt>
    <dgm:pt modelId="{BFBBB107-0850-4AEE-8DAC-81A1329DC27E}" type="pres">
      <dgm:prSet presAssocID="{C39C9557-FFE6-4231-8B6E-09DAFFC3C0A2}" presName="textNode" presStyleLbl="node1" presStyleIdx="1" presStyleCnt="6">
        <dgm:presLayoutVars>
          <dgm:bulletEnabled val="1"/>
        </dgm:presLayoutVars>
      </dgm:prSet>
      <dgm:spPr/>
    </dgm:pt>
    <dgm:pt modelId="{7764E7A1-D740-4B74-B3EE-7B0D3664DCF1}" type="pres">
      <dgm:prSet presAssocID="{6F52CC05-DE10-4B7F-BF83-89E043D8E7FC}" presName="sibTrans" presStyleCnt="0"/>
      <dgm:spPr/>
    </dgm:pt>
    <dgm:pt modelId="{790E787B-3558-4597-93AA-D1BB8012D062}" type="pres">
      <dgm:prSet presAssocID="{E330D463-B290-41EC-B7E6-78A50CA68A64}" presName="textNode" presStyleLbl="node1" presStyleIdx="2" presStyleCnt="6">
        <dgm:presLayoutVars>
          <dgm:bulletEnabled val="1"/>
        </dgm:presLayoutVars>
      </dgm:prSet>
      <dgm:spPr/>
    </dgm:pt>
    <dgm:pt modelId="{23C4ECA4-9B62-47C2-A0CC-ED3B13B0ED00}" type="pres">
      <dgm:prSet presAssocID="{C1628698-A85D-49BB-8ADF-261B4D11862F}" presName="sibTrans" presStyleCnt="0"/>
      <dgm:spPr/>
    </dgm:pt>
    <dgm:pt modelId="{DB8465A4-4794-4536-AF84-344A9041174C}" type="pres">
      <dgm:prSet presAssocID="{0CC350FF-91A6-4BC1-985C-75D8A5E91AEF}" presName="textNode" presStyleLbl="node1" presStyleIdx="3" presStyleCnt="6">
        <dgm:presLayoutVars>
          <dgm:bulletEnabled val="1"/>
        </dgm:presLayoutVars>
      </dgm:prSet>
      <dgm:spPr/>
    </dgm:pt>
    <dgm:pt modelId="{E9F684B7-25E6-47B0-BA61-C5C26BC7D223}" type="pres">
      <dgm:prSet presAssocID="{18292EFE-4FB9-4792-A7CC-A196DC460D54}" presName="sibTrans" presStyleCnt="0"/>
      <dgm:spPr/>
    </dgm:pt>
    <dgm:pt modelId="{71DDEEF1-5DA1-477A-99AE-991104C39FCF}" type="pres">
      <dgm:prSet presAssocID="{029EE288-5D4A-4E98-B936-ABFFE8D127BD}" presName="textNode" presStyleLbl="node1" presStyleIdx="4" presStyleCnt="6">
        <dgm:presLayoutVars>
          <dgm:bulletEnabled val="1"/>
        </dgm:presLayoutVars>
      </dgm:prSet>
      <dgm:spPr/>
    </dgm:pt>
    <dgm:pt modelId="{0A5FECA4-26B9-41CA-AB85-15C0C12A7F62}" type="pres">
      <dgm:prSet presAssocID="{D0A29C0F-B99D-4D2C-AD97-22684E44706C}" presName="sibTrans" presStyleCnt="0"/>
      <dgm:spPr/>
    </dgm:pt>
    <dgm:pt modelId="{EAA99467-D7FF-4A6E-AED9-5F9B3C9958DA}" type="pres">
      <dgm:prSet presAssocID="{53FDF64F-FDC6-459D-AE26-30B8F20AFA65}" presName="textNode" presStyleLbl="node1" presStyleIdx="5" presStyleCnt="6">
        <dgm:presLayoutVars>
          <dgm:bulletEnabled val="1"/>
        </dgm:presLayoutVars>
      </dgm:prSet>
      <dgm:spPr/>
    </dgm:pt>
  </dgm:ptLst>
  <dgm:cxnLst>
    <dgm:cxn modelId="{61E2BE09-7420-4714-8F7C-3D3DEF76288C}" srcId="{B8100853-3735-4F2A-B44A-05BFD55314A4}" destId="{029EE288-5D4A-4E98-B936-ABFFE8D127BD}" srcOrd="4" destOrd="0" parTransId="{6E5C4FB0-785C-460D-8C0E-4B1CC99FF997}" sibTransId="{D0A29C0F-B99D-4D2C-AD97-22684E44706C}"/>
    <dgm:cxn modelId="{1EE2C221-773B-4031-B357-ED4CCC8493E5}" type="presOf" srcId="{E330D463-B290-41EC-B7E6-78A50CA68A64}" destId="{790E787B-3558-4597-93AA-D1BB8012D062}" srcOrd="0" destOrd="0" presId="urn:microsoft.com/office/officeart/2005/8/layout/hProcess9"/>
    <dgm:cxn modelId="{FED05524-DB26-4430-B075-6889C328CD92}" type="presOf" srcId="{53FDF64F-FDC6-459D-AE26-30B8F20AFA65}" destId="{EAA99467-D7FF-4A6E-AED9-5F9B3C9958DA}" srcOrd="0" destOrd="0" presId="urn:microsoft.com/office/officeart/2005/8/layout/hProcess9"/>
    <dgm:cxn modelId="{719CE024-2660-4CCD-B89D-28D2FC049BB7}" type="presOf" srcId="{029EE288-5D4A-4E98-B936-ABFFE8D127BD}" destId="{71DDEEF1-5DA1-477A-99AE-991104C39FCF}" srcOrd="0" destOrd="0" presId="urn:microsoft.com/office/officeart/2005/8/layout/hProcess9"/>
    <dgm:cxn modelId="{04EB462E-121B-4B78-BF19-2F63C0C44C2B}" type="presOf" srcId="{ADFE5378-FE84-4719-8DBA-69BD387A5BE6}" destId="{12E0BA54-A819-4529-B3FE-82BC39D21ECC}" srcOrd="0" destOrd="0" presId="urn:microsoft.com/office/officeart/2005/8/layout/hProcess9"/>
    <dgm:cxn modelId="{DDB20331-F3D5-4EB7-B3EB-9020FEFA857D}" type="presOf" srcId="{0CC350FF-91A6-4BC1-985C-75D8A5E91AEF}" destId="{DB8465A4-4794-4536-AF84-344A9041174C}" srcOrd="0" destOrd="0" presId="urn:microsoft.com/office/officeart/2005/8/layout/hProcess9"/>
    <dgm:cxn modelId="{7A185E42-F6E4-424A-8CF4-63E7C9B53BB7}" type="presOf" srcId="{C39C9557-FFE6-4231-8B6E-09DAFFC3C0A2}" destId="{BFBBB107-0850-4AEE-8DAC-81A1329DC27E}" srcOrd="0" destOrd="0" presId="urn:microsoft.com/office/officeart/2005/8/layout/hProcess9"/>
    <dgm:cxn modelId="{2C112D52-BABF-413B-A0B4-989B1162224E}" srcId="{B8100853-3735-4F2A-B44A-05BFD55314A4}" destId="{ADFE5378-FE84-4719-8DBA-69BD387A5BE6}" srcOrd="0" destOrd="0" parTransId="{6F9E1F4B-D8F7-4512-B3CF-C47D3396E728}" sibTransId="{2BBC15E9-8F11-4B25-8A3B-06769B20A4EB}"/>
    <dgm:cxn modelId="{39ED7DB0-0239-4401-9DB7-E30F1FF1E518}" srcId="{B8100853-3735-4F2A-B44A-05BFD55314A4}" destId="{0CC350FF-91A6-4BC1-985C-75D8A5E91AEF}" srcOrd="3" destOrd="0" parTransId="{0A910C51-C1C8-4EA0-A0C7-D33795835246}" sibTransId="{18292EFE-4FB9-4792-A7CC-A196DC460D54}"/>
    <dgm:cxn modelId="{46FE97C3-4CC8-4039-8F02-E3178FFBC85D}" srcId="{B8100853-3735-4F2A-B44A-05BFD55314A4}" destId="{53FDF64F-FDC6-459D-AE26-30B8F20AFA65}" srcOrd="5" destOrd="0" parTransId="{636E4790-5FCD-43CF-AEB6-D664F7D44409}" sibTransId="{C9052F7E-519F-4E92-ABC7-75746A37D57D}"/>
    <dgm:cxn modelId="{E21E5CD1-E317-4C3D-BEA4-9DAB51455385}" srcId="{B8100853-3735-4F2A-B44A-05BFD55314A4}" destId="{E330D463-B290-41EC-B7E6-78A50CA68A64}" srcOrd="2" destOrd="0" parTransId="{BD628C8F-2617-4F02-880E-E2E901F039A0}" sibTransId="{C1628698-A85D-49BB-8ADF-261B4D11862F}"/>
    <dgm:cxn modelId="{6AAE59F7-0177-46E5-BB18-CB7987BA36AF}" srcId="{B8100853-3735-4F2A-B44A-05BFD55314A4}" destId="{C39C9557-FFE6-4231-8B6E-09DAFFC3C0A2}" srcOrd="1" destOrd="0" parTransId="{365B3BA7-D658-45ED-9F95-76FEB584A949}" sibTransId="{6F52CC05-DE10-4B7F-BF83-89E043D8E7FC}"/>
    <dgm:cxn modelId="{E347CFFC-0F47-406B-98E9-AEE3D5465A19}" type="presOf" srcId="{B8100853-3735-4F2A-B44A-05BFD55314A4}" destId="{D9E72B48-3499-497B-8CFD-4D8F1665176E}" srcOrd="0" destOrd="0" presId="urn:microsoft.com/office/officeart/2005/8/layout/hProcess9"/>
    <dgm:cxn modelId="{A92FAA85-1F5D-4051-B989-521583E85329}" type="presParOf" srcId="{D9E72B48-3499-497B-8CFD-4D8F1665176E}" destId="{2850F872-53CC-4682-BFAC-FD57507C93F6}" srcOrd="0" destOrd="0" presId="urn:microsoft.com/office/officeart/2005/8/layout/hProcess9"/>
    <dgm:cxn modelId="{CC6BE9E7-65EA-41DA-8788-8DCE96123E05}" type="presParOf" srcId="{D9E72B48-3499-497B-8CFD-4D8F1665176E}" destId="{94BEF00A-2151-4A92-911F-54AFA646F4D2}" srcOrd="1" destOrd="0" presId="urn:microsoft.com/office/officeart/2005/8/layout/hProcess9"/>
    <dgm:cxn modelId="{DC9C25E1-7AA2-44B4-9769-270982154B9C}" type="presParOf" srcId="{94BEF00A-2151-4A92-911F-54AFA646F4D2}" destId="{12E0BA54-A819-4529-B3FE-82BC39D21ECC}" srcOrd="0" destOrd="0" presId="urn:microsoft.com/office/officeart/2005/8/layout/hProcess9"/>
    <dgm:cxn modelId="{55CC19CA-F617-49BB-A452-7D0D0BFB397C}" type="presParOf" srcId="{94BEF00A-2151-4A92-911F-54AFA646F4D2}" destId="{7AD9425E-EDBF-47DF-8331-92EB75F47BCA}" srcOrd="1" destOrd="0" presId="urn:microsoft.com/office/officeart/2005/8/layout/hProcess9"/>
    <dgm:cxn modelId="{93F4D71B-5C7C-46EB-A59B-4A7DBC1D1A07}" type="presParOf" srcId="{94BEF00A-2151-4A92-911F-54AFA646F4D2}" destId="{BFBBB107-0850-4AEE-8DAC-81A1329DC27E}" srcOrd="2" destOrd="0" presId="urn:microsoft.com/office/officeart/2005/8/layout/hProcess9"/>
    <dgm:cxn modelId="{FCEB70F3-E9DA-4985-819B-73B15DD160CD}" type="presParOf" srcId="{94BEF00A-2151-4A92-911F-54AFA646F4D2}" destId="{7764E7A1-D740-4B74-B3EE-7B0D3664DCF1}" srcOrd="3" destOrd="0" presId="urn:microsoft.com/office/officeart/2005/8/layout/hProcess9"/>
    <dgm:cxn modelId="{F62262F4-BCC3-4DE8-A31D-D5201139E714}" type="presParOf" srcId="{94BEF00A-2151-4A92-911F-54AFA646F4D2}" destId="{790E787B-3558-4597-93AA-D1BB8012D062}" srcOrd="4" destOrd="0" presId="urn:microsoft.com/office/officeart/2005/8/layout/hProcess9"/>
    <dgm:cxn modelId="{10DF3156-156B-4396-B486-CC0748A8A0F2}" type="presParOf" srcId="{94BEF00A-2151-4A92-911F-54AFA646F4D2}" destId="{23C4ECA4-9B62-47C2-A0CC-ED3B13B0ED00}" srcOrd="5" destOrd="0" presId="urn:microsoft.com/office/officeart/2005/8/layout/hProcess9"/>
    <dgm:cxn modelId="{EF0735DE-CB62-40A6-8038-470B7C109A4F}" type="presParOf" srcId="{94BEF00A-2151-4A92-911F-54AFA646F4D2}" destId="{DB8465A4-4794-4536-AF84-344A9041174C}" srcOrd="6" destOrd="0" presId="urn:microsoft.com/office/officeart/2005/8/layout/hProcess9"/>
    <dgm:cxn modelId="{A2E9E464-1B80-4F52-AA48-1816F804D2B6}" type="presParOf" srcId="{94BEF00A-2151-4A92-911F-54AFA646F4D2}" destId="{E9F684B7-25E6-47B0-BA61-C5C26BC7D223}" srcOrd="7" destOrd="0" presId="urn:microsoft.com/office/officeart/2005/8/layout/hProcess9"/>
    <dgm:cxn modelId="{E5B2FF1E-0E3E-4D54-9782-2403D9EB9EB3}" type="presParOf" srcId="{94BEF00A-2151-4A92-911F-54AFA646F4D2}" destId="{71DDEEF1-5DA1-477A-99AE-991104C39FCF}" srcOrd="8" destOrd="0" presId="urn:microsoft.com/office/officeart/2005/8/layout/hProcess9"/>
    <dgm:cxn modelId="{E6DDE3B9-377D-4CCD-9671-24F498718230}" type="presParOf" srcId="{94BEF00A-2151-4A92-911F-54AFA646F4D2}" destId="{0A5FECA4-26B9-41CA-AB85-15C0C12A7F62}" srcOrd="9" destOrd="0" presId="urn:microsoft.com/office/officeart/2005/8/layout/hProcess9"/>
    <dgm:cxn modelId="{BC24E439-D2DA-4430-9D82-02A0A9781FA8}" type="presParOf" srcId="{94BEF00A-2151-4A92-911F-54AFA646F4D2}" destId="{EAA99467-D7FF-4A6E-AED9-5F9B3C9958DA}"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0F872-53CC-4682-BFAC-FD57507C93F6}">
      <dsp:nvSpPr>
        <dsp:cNvPr id="0" name=""/>
        <dsp:cNvSpPr/>
      </dsp:nvSpPr>
      <dsp:spPr>
        <a:xfrm>
          <a:off x="188993" y="738668"/>
          <a:ext cx="7902933" cy="530493"/>
        </a:xfrm>
        <a:prstGeom prst="rightArrow">
          <a:avLst/>
        </a:prstGeom>
        <a:solidFill>
          <a:srgbClr val="FFC000">
            <a:alpha val="32000"/>
          </a:srgbClr>
        </a:solidFill>
        <a:ln>
          <a:noFill/>
        </a:ln>
        <a:effectLst/>
      </dsp:spPr>
      <dsp:style>
        <a:lnRef idx="0">
          <a:scrgbClr r="0" g="0" b="0"/>
        </a:lnRef>
        <a:fillRef idx="1">
          <a:scrgbClr r="0" g="0" b="0"/>
        </a:fillRef>
        <a:effectRef idx="0">
          <a:scrgbClr r="0" g="0" b="0"/>
        </a:effectRef>
        <a:fontRef idx="minor"/>
      </dsp:style>
    </dsp:sp>
    <dsp:sp modelId="{12E0BA54-A819-4529-B3FE-82BC39D21ECC}">
      <dsp:nvSpPr>
        <dsp:cNvPr id="0" name=""/>
        <dsp:cNvSpPr/>
      </dsp:nvSpPr>
      <dsp:spPr>
        <a:xfrm>
          <a:off x="2274" y="1378366"/>
          <a:ext cx="1324219" cy="1411356"/>
        </a:xfrm>
        <a:prstGeom prst="round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dirty="0"/>
            <a:t>Bibliography:</a:t>
          </a:r>
          <a:endParaRPr lang="en-US" sz="1300" kern="1200" dirty="0"/>
        </a:p>
      </dsp:txBody>
      <dsp:txXfrm>
        <a:off x="66917" y="1443009"/>
        <a:ext cx="1194933" cy="1282070"/>
      </dsp:txXfrm>
    </dsp:sp>
    <dsp:sp modelId="{BFBBB107-0850-4AEE-8DAC-81A1329DC27E}">
      <dsp:nvSpPr>
        <dsp:cNvPr id="0" name=""/>
        <dsp:cNvSpPr/>
      </dsp:nvSpPr>
      <dsp:spPr>
        <a:xfrm>
          <a:off x="1392704" y="1378366"/>
          <a:ext cx="1324219" cy="1411356"/>
        </a:xfrm>
        <a:prstGeom prst="round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GB" sz="1400" kern="1200" dirty="0"/>
            <a:t>Cited material and material read but not cited are all included here.</a:t>
          </a:r>
          <a:endParaRPr lang="en-GB" sz="1100" kern="1200" dirty="0"/>
        </a:p>
      </dsp:txBody>
      <dsp:txXfrm>
        <a:off x="1457347" y="1443009"/>
        <a:ext cx="1194933" cy="1282070"/>
      </dsp:txXfrm>
    </dsp:sp>
    <dsp:sp modelId="{790E787B-3558-4597-93AA-D1BB8012D062}">
      <dsp:nvSpPr>
        <dsp:cNvPr id="0" name=""/>
        <dsp:cNvSpPr/>
      </dsp:nvSpPr>
      <dsp:spPr>
        <a:xfrm>
          <a:off x="2783135" y="1378366"/>
          <a:ext cx="1324219" cy="1411356"/>
        </a:xfrm>
        <a:prstGeom prst="round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dirty="0"/>
            <a:t>Reference List:</a:t>
          </a:r>
          <a:endParaRPr lang="en-US" sz="1300" kern="1200" dirty="0"/>
        </a:p>
      </dsp:txBody>
      <dsp:txXfrm>
        <a:off x="2847778" y="1443009"/>
        <a:ext cx="1194933" cy="1282070"/>
      </dsp:txXfrm>
    </dsp:sp>
    <dsp:sp modelId="{DB8465A4-4794-4536-AF84-344A9041174C}">
      <dsp:nvSpPr>
        <dsp:cNvPr id="0" name=""/>
        <dsp:cNvSpPr/>
      </dsp:nvSpPr>
      <dsp:spPr>
        <a:xfrm>
          <a:off x="4173565" y="1378366"/>
          <a:ext cx="1324219" cy="1411356"/>
        </a:xfrm>
        <a:prstGeom prst="round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Only cited material are listed in  the reference list.</a:t>
          </a:r>
        </a:p>
      </dsp:txBody>
      <dsp:txXfrm>
        <a:off x="4238208" y="1443009"/>
        <a:ext cx="1194933" cy="1282070"/>
      </dsp:txXfrm>
    </dsp:sp>
    <dsp:sp modelId="{71DDEEF1-5DA1-477A-99AE-991104C39FCF}">
      <dsp:nvSpPr>
        <dsp:cNvPr id="0" name=""/>
        <dsp:cNvSpPr/>
      </dsp:nvSpPr>
      <dsp:spPr>
        <a:xfrm>
          <a:off x="5563995" y="1378366"/>
          <a:ext cx="1324219" cy="1411356"/>
        </a:xfrm>
        <a:prstGeom prst="round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dirty="0"/>
            <a:t>When to use both:</a:t>
          </a:r>
          <a:endParaRPr lang="en-US" sz="1300" kern="1200" dirty="0"/>
        </a:p>
      </dsp:txBody>
      <dsp:txXfrm>
        <a:off x="5628638" y="1443009"/>
        <a:ext cx="1194933" cy="1282070"/>
      </dsp:txXfrm>
    </dsp:sp>
    <dsp:sp modelId="{EAA99467-D7FF-4A6E-AED9-5F9B3C9958DA}">
      <dsp:nvSpPr>
        <dsp:cNvPr id="0" name=""/>
        <dsp:cNvSpPr/>
      </dsp:nvSpPr>
      <dsp:spPr>
        <a:xfrm>
          <a:off x="6954426" y="1378366"/>
          <a:ext cx="1324219" cy="1411356"/>
        </a:xfrm>
        <a:prstGeom prst="round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dirty="0"/>
            <a:t>Reference list gives all items directly cited. Bibliography contains any other reading.</a:t>
          </a:r>
          <a:endParaRPr lang="en-US" sz="1300" kern="1200" dirty="0"/>
        </a:p>
      </dsp:txBody>
      <dsp:txXfrm>
        <a:off x="7019069" y="1443009"/>
        <a:ext cx="1194933" cy="128207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C9FD8A3-FC10-449E-B554-5F05C6474050}" type="datetimeFigureOut">
              <a:rPr lang="en-GB" smtClean="0"/>
              <a:pPr/>
              <a:t>10/04/2024</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3D91909-84DD-4115-9E5B-B9D0DBD7C96D}" type="slidenum">
              <a:rPr lang="en-GB" smtClean="0"/>
              <a:pPr/>
              <a:t>‹#›</a:t>
            </a:fld>
            <a:endParaRPr lang="en-GB"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84196C-7700-48A2-8F7F-E057ACB0CBEB}" type="datetimeFigureOut">
              <a:rPr lang="en-GB" smtClean="0"/>
              <a:pPr/>
              <a:t>10/04/2024</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C054D4-0BED-4C43-B57A-842C11984CA0}" type="slidenum">
              <a:rPr lang="en-GB" smtClean="0"/>
              <a:pPr/>
              <a:t>‹#›</a:t>
            </a:fld>
            <a:endParaRPr lang="en-GB" dirty="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unt.edu/benchmarks/archives/2008/august08/cartoon.ht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uel.ac.uk/universe/issue003/bigbang.htm"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hlinkClick r:id="rId3"/>
              </a:rPr>
              <a:t>http://www.unt.edu/benchmarks/archives/2008/august08/cartoon.htm</a:t>
            </a:r>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5</a:t>
            </a:fld>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18</a:t>
            </a:fld>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19</a:t>
            </a:fld>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20</a:t>
            </a:fld>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22</a:t>
            </a:fld>
            <a:endParaRPr lang="en-GB" dirty="0"/>
          </a:p>
        </p:txBody>
      </p:sp>
    </p:spTree>
    <p:extLst>
      <p:ext uri="{BB962C8B-B14F-4D97-AF65-F5344CB8AC3E}">
        <p14:creationId xmlns:p14="http://schemas.microsoft.com/office/powerpoint/2010/main" val="3221413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23</a:t>
            </a:fld>
            <a:endParaRPr lang="en-GB" dirty="0"/>
          </a:p>
        </p:txBody>
      </p:sp>
    </p:spTree>
    <p:extLst>
      <p:ext uri="{BB962C8B-B14F-4D97-AF65-F5344CB8AC3E}">
        <p14:creationId xmlns:p14="http://schemas.microsoft.com/office/powerpoint/2010/main" val="517925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24</a:t>
            </a:fld>
            <a:endParaRPr lang="en-GB" dirty="0"/>
          </a:p>
        </p:txBody>
      </p:sp>
    </p:spTree>
    <p:extLst>
      <p:ext uri="{BB962C8B-B14F-4D97-AF65-F5344CB8AC3E}">
        <p14:creationId xmlns:p14="http://schemas.microsoft.com/office/powerpoint/2010/main" val="1724322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25</a:t>
            </a:fld>
            <a:endParaRPr lang="en-GB" dirty="0"/>
          </a:p>
        </p:txBody>
      </p:sp>
    </p:spTree>
    <p:extLst>
      <p:ext uri="{BB962C8B-B14F-4D97-AF65-F5344CB8AC3E}">
        <p14:creationId xmlns:p14="http://schemas.microsoft.com/office/powerpoint/2010/main" val="3491899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26</a:t>
            </a:fld>
            <a:endParaRPr lang="en-GB" dirty="0"/>
          </a:p>
        </p:txBody>
      </p:sp>
    </p:spTree>
    <p:extLst>
      <p:ext uri="{BB962C8B-B14F-4D97-AF65-F5344CB8AC3E}">
        <p14:creationId xmlns:p14="http://schemas.microsoft.com/office/powerpoint/2010/main" val="3653165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27</a:t>
            </a:fld>
            <a:endParaRPr lang="en-GB" dirty="0"/>
          </a:p>
        </p:txBody>
      </p:sp>
    </p:spTree>
    <p:extLst>
      <p:ext uri="{BB962C8B-B14F-4D97-AF65-F5344CB8AC3E}">
        <p14:creationId xmlns:p14="http://schemas.microsoft.com/office/powerpoint/2010/main" val="579621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28</a:t>
            </a:fld>
            <a:endParaRPr lang="en-GB" dirty="0"/>
          </a:p>
        </p:txBody>
      </p:sp>
    </p:spTree>
    <p:extLst>
      <p:ext uri="{BB962C8B-B14F-4D97-AF65-F5344CB8AC3E}">
        <p14:creationId xmlns:p14="http://schemas.microsoft.com/office/powerpoint/2010/main" val="1518921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6</a:t>
            </a:fld>
            <a:endParaRPr lang="en-GB"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29</a:t>
            </a:fld>
            <a:endParaRPr lang="en-GB" dirty="0"/>
          </a:p>
        </p:txBody>
      </p:sp>
    </p:spTree>
    <p:extLst>
      <p:ext uri="{BB962C8B-B14F-4D97-AF65-F5344CB8AC3E}">
        <p14:creationId xmlns:p14="http://schemas.microsoft.com/office/powerpoint/2010/main" val="4248738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30</a:t>
            </a:fld>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31</a:t>
            </a:fld>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32</a:t>
            </a:fld>
            <a:endParaRPr lang="en-GB"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33</a:t>
            </a:fld>
            <a:endParaRPr lang="en-GB"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ways of writing it. </a:t>
            </a:r>
          </a:p>
        </p:txBody>
      </p:sp>
      <p:sp>
        <p:nvSpPr>
          <p:cNvPr id="4" name="Slide Number Placeholder 3"/>
          <p:cNvSpPr>
            <a:spLocks noGrp="1"/>
          </p:cNvSpPr>
          <p:nvPr>
            <p:ph type="sldNum" sz="quarter" idx="5"/>
          </p:nvPr>
        </p:nvSpPr>
        <p:spPr/>
        <p:txBody>
          <a:bodyPr/>
          <a:lstStyle/>
          <a:p>
            <a:fld id="{CCC054D4-0BED-4C43-B57A-842C11984CA0}" type="slidenum">
              <a:rPr lang="en-GB" smtClean="0"/>
              <a:pPr/>
              <a:t>37</a:t>
            </a:fld>
            <a:endParaRPr lang="en-GB" dirty="0"/>
          </a:p>
        </p:txBody>
      </p:sp>
    </p:spTree>
    <p:extLst>
      <p:ext uri="{BB962C8B-B14F-4D97-AF65-F5344CB8AC3E}">
        <p14:creationId xmlns:p14="http://schemas.microsoft.com/office/powerpoint/2010/main" val="1206388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38</a:t>
            </a:fld>
            <a:endParaRPr lang="en-GB"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39</a:t>
            </a:fld>
            <a:endParaRPr lang="en-GB"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40</a:t>
            </a:fld>
            <a:endParaRPr lang="en-GB" dirty="0"/>
          </a:p>
        </p:txBody>
      </p:sp>
    </p:spTree>
    <p:extLst>
      <p:ext uri="{BB962C8B-B14F-4D97-AF65-F5344CB8AC3E}">
        <p14:creationId xmlns:p14="http://schemas.microsoft.com/office/powerpoint/2010/main" val="29665214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44</a:t>
            </a:fld>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7</a:t>
            </a:fld>
            <a:endParaRPr lang="en-GB" dirty="0"/>
          </a:p>
        </p:txBody>
      </p:sp>
    </p:spTree>
    <p:extLst>
      <p:ext uri="{BB962C8B-B14F-4D97-AF65-F5344CB8AC3E}">
        <p14:creationId xmlns:p14="http://schemas.microsoft.com/office/powerpoint/2010/main" val="974331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Image source: </a:t>
            </a:r>
            <a:r>
              <a:rPr lang="en-GB" dirty="0">
                <a:hlinkClick r:id="rId3"/>
              </a:rPr>
              <a:t>http://www.uel.ac.uk/universe/issue003/bigbang.htm</a:t>
            </a:r>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45</a:t>
            </a:fld>
            <a:endParaRPr lang="en-GB"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46</a:t>
            </a:fld>
            <a:endParaRPr lang="en-GB" dirty="0"/>
          </a:p>
        </p:txBody>
      </p:sp>
    </p:spTree>
    <p:extLst>
      <p:ext uri="{BB962C8B-B14F-4D97-AF65-F5344CB8AC3E}">
        <p14:creationId xmlns:p14="http://schemas.microsoft.com/office/powerpoint/2010/main" val="1409908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GB" dirty="0"/>
              <a:t>We are not allowed to use this approach in Harvard Citations. This form of citation is called IEEE.</a:t>
            </a:r>
          </a:p>
          <a:p>
            <a:pPr marL="0" indent="0">
              <a:buFontTx/>
              <a:buNone/>
            </a:pPr>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47</a:t>
            </a:fld>
            <a:endParaRPr lang="en-GB" dirty="0"/>
          </a:p>
        </p:txBody>
      </p:sp>
    </p:spTree>
    <p:extLst>
      <p:ext uri="{BB962C8B-B14F-4D97-AF65-F5344CB8AC3E}">
        <p14:creationId xmlns:p14="http://schemas.microsoft.com/office/powerpoint/2010/main" val="3819169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full stop should be after the authors and not before – this is a very common mistake. It should be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 </a:t>
            </a:r>
            <a:r>
              <a:rPr lang="en-GB" sz="1200" dirty="0"/>
              <a:t>Many challenges face the re-introduction of e-universities </a:t>
            </a:r>
            <a:r>
              <a:rPr lang="en-GB" sz="1200" dirty="0">
                <a:solidFill>
                  <a:schemeClr val="accent6"/>
                </a:solidFill>
              </a:rPr>
              <a:t>(Ismail, Safieddine, and </a:t>
            </a:r>
            <a:r>
              <a:rPr lang="en-GB" sz="1200" dirty="0" err="1">
                <a:solidFill>
                  <a:schemeClr val="accent6"/>
                </a:solidFill>
              </a:rPr>
              <a:t>Jaradat</a:t>
            </a:r>
            <a:r>
              <a:rPr lang="en-GB" sz="1200" dirty="0">
                <a:solidFill>
                  <a:schemeClr val="accent6"/>
                </a:solidFill>
              </a:rPr>
              <a:t>, 2019).</a:t>
            </a:r>
          </a:p>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48</a:t>
            </a:fld>
            <a:endParaRPr lang="en-GB" dirty="0"/>
          </a:p>
        </p:txBody>
      </p:sp>
    </p:spTree>
    <p:extLst>
      <p:ext uri="{BB962C8B-B14F-4D97-AF65-F5344CB8AC3E}">
        <p14:creationId xmlns:p14="http://schemas.microsoft.com/office/powerpoint/2010/main" val="929987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 brackets should not be around the authors when it is part of the sentence. It should only be around the year.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In defining e-university challenges, </a:t>
            </a:r>
            <a:r>
              <a:rPr lang="en-GB" sz="1200" dirty="0">
                <a:solidFill>
                  <a:schemeClr val="accent2"/>
                </a:solidFill>
              </a:rPr>
              <a:t>Ismail, Safieddine, and </a:t>
            </a:r>
            <a:r>
              <a:rPr lang="en-GB" sz="1200" dirty="0" err="1">
                <a:solidFill>
                  <a:schemeClr val="accent2"/>
                </a:solidFill>
              </a:rPr>
              <a:t>Jaradat</a:t>
            </a:r>
            <a:r>
              <a:rPr lang="en-GB" sz="1200" dirty="0">
                <a:solidFill>
                  <a:schemeClr val="accent2"/>
                </a:solidFill>
              </a:rPr>
              <a:t> (2019) </a:t>
            </a:r>
            <a:r>
              <a:rPr lang="en-GB" sz="1200" dirty="0"/>
              <a:t>explain that, among many things, the poor business model has hampered its reintroduction. </a:t>
            </a:r>
            <a:endParaRPr lang="en-GB" sz="1200" b="1" dirty="0"/>
          </a:p>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49</a:t>
            </a:fld>
            <a:endParaRPr lang="en-GB" dirty="0"/>
          </a:p>
        </p:txBody>
      </p:sp>
    </p:spTree>
    <p:extLst>
      <p:ext uri="{BB962C8B-B14F-4D97-AF65-F5344CB8AC3E}">
        <p14:creationId xmlns:p14="http://schemas.microsoft.com/office/powerpoint/2010/main" val="35539807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You should not include the first name or the letter of the first name part of the citation – only to appear in the references. </a:t>
            </a:r>
          </a:p>
        </p:txBody>
      </p:sp>
      <p:sp>
        <p:nvSpPr>
          <p:cNvPr id="4" name="Slide Number Placeholder 3"/>
          <p:cNvSpPr>
            <a:spLocks noGrp="1"/>
          </p:cNvSpPr>
          <p:nvPr>
            <p:ph type="sldNum" sz="quarter" idx="10"/>
          </p:nvPr>
        </p:nvSpPr>
        <p:spPr/>
        <p:txBody>
          <a:bodyPr/>
          <a:lstStyle/>
          <a:p>
            <a:fld id="{CCC054D4-0BED-4C43-B57A-842C11984CA0}" type="slidenum">
              <a:rPr lang="en-GB" smtClean="0"/>
              <a:pPr/>
              <a:t>50</a:t>
            </a:fld>
            <a:endParaRPr lang="en-GB" dirty="0"/>
          </a:p>
        </p:txBody>
      </p:sp>
    </p:spTree>
    <p:extLst>
      <p:ext uri="{BB962C8B-B14F-4D97-AF65-F5344CB8AC3E}">
        <p14:creationId xmlns:p14="http://schemas.microsoft.com/office/powerpoint/2010/main" val="457607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 year brackets are missing</a:t>
            </a:r>
          </a:p>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51</a:t>
            </a:fld>
            <a:endParaRPr lang="en-GB" dirty="0"/>
          </a:p>
        </p:txBody>
      </p:sp>
    </p:spTree>
    <p:extLst>
      <p:ext uri="{BB962C8B-B14F-4D97-AF65-F5344CB8AC3E}">
        <p14:creationId xmlns:p14="http://schemas.microsoft.com/office/powerpoint/2010/main" val="714910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should not be a coma before the authors.</a:t>
            </a:r>
          </a:p>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52</a:t>
            </a:fld>
            <a:endParaRPr lang="en-GB" dirty="0"/>
          </a:p>
        </p:txBody>
      </p:sp>
    </p:spTree>
    <p:extLst>
      <p:ext uri="{BB962C8B-B14F-4D97-AF65-F5344CB8AC3E}">
        <p14:creationId xmlns:p14="http://schemas.microsoft.com/office/powerpoint/2010/main" val="1812485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9</a:t>
            </a:fld>
            <a:endParaRPr lang="en-GB" dirty="0"/>
          </a:p>
        </p:txBody>
      </p:sp>
    </p:spTree>
    <p:extLst>
      <p:ext uri="{BB962C8B-B14F-4D97-AF65-F5344CB8AC3E}">
        <p14:creationId xmlns:p14="http://schemas.microsoft.com/office/powerpoint/2010/main" val="3227309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10</a:t>
            </a:fld>
            <a:endParaRPr lang="en-GB" dirty="0"/>
          </a:p>
        </p:txBody>
      </p:sp>
    </p:spTree>
    <p:extLst>
      <p:ext uri="{BB962C8B-B14F-4D97-AF65-F5344CB8AC3E}">
        <p14:creationId xmlns:p14="http://schemas.microsoft.com/office/powerpoint/2010/main" val="1277793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11</a:t>
            </a:fld>
            <a:endParaRPr lang="en-GB" dirty="0"/>
          </a:p>
        </p:txBody>
      </p:sp>
    </p:spTree>
    <p:extLst>
      <p:ext uri="{BB962C8B-B14F-4D97-AF65-F5344CB8AC3E}">
        <p14:creationId xmlns:p14="http://schemas.microsoft.com/office/powerpoint/2010/main" val="3780142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12</a:t>
            </a:fld>
            <a:endParaRPr lang="en-GB" dirty="0"/>
          </a:p>
        </p:txBody>
      </p:sp>
    </p:spTree>
    <p:extLst>
      <p:ext uri="{BB962C8B-B14F-4D97-AF65-F5344CB8AC3E}">
        <p14:creationId xmlns:p14="http://schemas.microsoft.com/office/powerpoint/2010/main" val="2897698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13</a:t>
            </a:fld>
            <a:endParaRPr lang="en-GB" dirty="0"/>
          </a:p>
        </p:txBody>
      </p:sp>
    </p:spTree>
    <p:extLst>
      <p:ext uri="{BB962C8B-B14F-4D97-AF65-F5344CB8AC3E}">
        <p14:creationId xmlns:p14="http://schemas.microsoft.com/office/powerpoint/2010/main" val="2630412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14</a:t>
            </a:fld>
            <a:endParaRPr lang="en-GB" dirty="0"/>
          </a:p>
        </p:txBody>
      </p:sp>
    </p:spTree>
    <p:extLst>
      <p:ext uri="{BB962C8B-B14F-4D97-AF65-F5344CB8AC3E}">
        <p14:creationId xmlns:p14="http://schemas.microsoft.com/office/powerpoint/2010/main" val="2293232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descr="I:\D94\DATA\Corporate Marketing\Brand Development\Master Brand Assets\Master Logo+River Lockups\UEL BRANDING DEVICE CITE rgb.png"/>
          <p:cNvPicPr>
            <a:picLocks noChangeAspect="1" noChangeArrowheads="1"/>
          </p:cNvPicPr>
          <p:nvPr/>
        </p:nvPicPr>
        <p:blipFill>
          <a:blip r:embed="rId2" cstate="print"/>
          <a:srcRect/>
          <a:stretch>
            <a:fillRect/>
          </a:stretch>
        </p:blipFill>
        <p:spPr bwMode="auto">
          <a:xfrm>
            <a:off x="-3714808" y="3428844"/>
            <a:ext cx="15716984" cy="3929246"/>
          </a:xfrm>
          <a:prstGeom prst="rect">
            <a:avLst/>
          </a:prstGeom>
          <a:noFill/>
        </p:spPr>
      </p:pic>
      <p:sp>
        <p:nvSpPr>
          <p:cNvPr id="2" name="Title 1"/>
          <p:cNvSpPr>
            <a:spLocks noGrp="1"/>
          </p:cNvSpPr>
          <p:nvPr>
            <p:ph type="ctrTitle" hasCustomPrompt="1"/>
          </p:nvPr>
        </p:nvSpPr>
        <p:spPr>
          <a:xfrm>
            <a:off x="714348" y="1000108"/>
            <a:ext cx="7715304" cy="1285884"/>
          </a:xfrm>
        </p:spPr>
        <p:txBody>
          <a:bodyPr/>
          <a:lstStyle>
            <a:lvl1pPr algn="l">
              <a:defRPr baseline="0">
                <a:solidFill>
                  <a:schemeClr val="tx1"/>
                </a:solidFill>
              </a:defRPr>
            </a:lvl1pPr>
          </a:lstStyle>
          <a:p>
            <a:r>
              <a:rPr lang="en-US" dirty="0"/>
              <a:t>School of Architecture, Computing and Engineering.</a:t>
            </a:r>
            <a:endParaRPr lang="en-GB" dirty="0"/>
          </a:p>
        </p:txBody>
      </p:sp>
      <p:sp>
        <p:nvSpPr>
          <p:cNvPr id="3" name="Subtitle 2"/>
          <p:cNvSpPr>
            <a:spLocks noGrp="1"/>
          </p:cNvSpPr>
          <p:nvPr>
            <p:ph type="subTitle" idx="1"/>
          </p:nvPr>
        </p:nvSpPr>
        <p:spPr>
          <a:xfrm>
            <a:off x="714348" y="2357430"/>
            <a:ext cx="6400800" cy="1752600"/>
          </a:xfrm>
        </p:spPr>
        <p:txBody>
          <a:bodyPr/>
          <a:lstStyle>
            <a:lvl1pPr marL="0" indent="0" algn="l">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847F499-35EC-47F5-ADA8-AEB26AC70B62}" type="slidenum">
              <a:rPr lang="en-GB" smtClean="0"/>
              <a:pPr/>
              <a:t>‹#›</a:t>
            </a:fld>
            <a:endParaRPr lang="en-GB" dirty="0"/>
          </a:p>
        </p:txBody>
      </p:sp>
      <p:pic>
        <p:nvPicPr>
          <p:cNvPr id="8" name="Picture 2" descr="I:\D94\DATA\Corporate Marketing\Brand Development\Master Brand Assets\Master Logo+River Lockups\UEL BRANDING DEVICE CITE rgb.png"/>
          <p:cNvPicPr>
            <a:picLocks noChangeAspect="1" noChangeArrowheads="1"/>
          </p:cNvPicPr>
          <p:nvPr userDrawn="1"/>
        </p:nvPicPr>
        <p:blipFill>
          <a:blip r:embed="rId2" cstate="print"/>
          <a:srcRect/>
          <a:stretch>
            <a:fillRect/>
          </a:stretch>
        </p:blipFill>
        <p:spPr bwMode="auto">
          <a:xfrm>
            <a:off x="-3714808" y="3428844"/>
            <a:ext cx="15716984" cy="3929246"/>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48" y="1000108"/>
            <a:ext cx="7715304" cy="1285884"/>
          </a:xfrm>
        </p:spPr>
        <p:txBody>
          <a:bodyPr/>
          <a:lstStyle>
            <a:lvl1pPr algn="l">
              <a:defRPr baseline="0">
                <a:solidFill>
                  <a:srgbClr val="00CCCC"/>
                </a:solidFill>
              </a:defRPr>
            </a:lvl1pPr>
          </a:lstStyle>
          <a:p>
            <a:r>
              <a:rPr lang="en-US" dirty="0"/>
              <a:t>School of Architecture, Computing and Engineering.</a:t>
            </a:r>
            <a:endParaRPr lang="en-GB" dirty="0"/>
          </a:p>
        </p:txBody>
      </p:sp>
      <p:sp>
        <p:nvSpPr>
          <p:cNvPr id="3" name="Subtitle 2"/>
          <p:cNvSpPr>
            <a:spLocks noGrp="1"/>
          </p:cNvSpPr>
          <p:nvPr>
            <p:ph type="subTitle" idx="1"/>
          </p:nvPr>
        </p:nvSpPr>
        <p:spPr>
          <a:xfrm>
            <a:off x="714348" y="2357430"/>
            <a:ext cx="6400800" cy="1752600"/>
          </a:xfrm>
        </p:spPr>
        <p:txBody>
          <a:bodyPr/>
          <a:lstStyle>
            <a:lvl1pPr marL="0" indent="0" algn="l">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847F499-35EC-47F5-ADA8-AEB26AC70B62}" type="slidenum">
              <a:rPr lang="en-GB" smtClean="0"/>
              <a:pPr/>
              <a:t>‹#›</a:t>
            </a:fld>
            <a:endParaRPr lang="en-GB" dirty="0"/>
          </a:p>
        </p:txBody>
      </p:sp>
    </p:spTree>
    <p:extLst>
      <p:ext uri="{BB962C8B-B14F-4D97-AF65-F5344CB8AC3E}">
        <p14:creationId xmlns:p14="http://schemas.microsoft.com/office/powerpoint/2010/main" val="1520081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a:ln>
            <a:solidFill>
              <a:schemeClr val="bg2"/>
            </a:solidFill>
          </a:ln>
        </p:spPr>
        <p:txBody>
          <a:bodyPr/>
          <a:lstStyle>
            <a:lvl1pPr algn="l">
              <a:defRPr b="1"/>
            </a:lvl1pPr>
          </a:lstStyle>
          <a:p>
            <a:r>
              <a:rPr lang="en-US" dirty="0"/>
              <a:t>Click to edit Master title style</a:t>
            </a:r>
            <a:endParaRPr lang="en-GB" dirty="0"/>
          </a:p>
        </p:txBody>
      </p:sp>
      <p:sp>
        <p:nvSpPr>
          <p:cNvPr id="3" name="Content Placeholder 2"/>
          <p:cNvSpPr>
            <a:spLocks noGrp="1"/>
          </p:cNvSpPr>
          <p:nvPr>
            <p:ph idx="1"/>
          </p:nvPr>
        </p:nvSpPr>
        <p:spPr>
          <a:xfrm>
            <a:off x="500034" y="1500174"/>
            <a:ext cx="8229600" cy="4525963"/>
          </a:xfrm>
        </p:spPr>
        <p:txBody>
          <a:bodyPr/>
          <a:lstStyle>
            <a:lvl1pPr>
              <a:defRPr>
                <a:solidFill>
                  <a:srgbClr val="485E2A"/>
                </a:solidFill>
              </a:defRPr>
            </a:lvl1pPr>
            <a:lvl2pPr>
              <a:defRPr>
                <a:solidFill>
                  <a:srgbClr val="485E2A"/>
                </a:solidFill>
              </a:defRPr>
            </a:lvl2pPr>
            <a:lvl3pPr>
              <a:defRPr>
                <a:solidFill>
                  <a:srgbClr val="485E2A"/>
                </a:solidFill>
              </a:defRPr>
            </a:lvl3pPr>
            <a:lvl4pPr>
              <a:defRPr>
                <a:solidFill>
                  <a:srgbClr val="485E2A"/>
                </a:solidFill>
              </a:defRPr>
            </a:lvl4pPr>
            <a:lvl5pPr>
              <a:defRPr>
                <a:solidFill>
                  <a:srgbClr val="485E2A"/>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977562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087343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39449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Tree>
    <p:extLst>
      <p:ext uri="{BB962C8B-B14F-4D97-AF65-F5344CB8AC3E}">
        <p14:creationId xmlns:p14="http://schemas.microsoft.com/office/powerpoint/2010/main" val="3061952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984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7466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612022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pPr>
              <a:defRPr/>
            </a:pPr>
            <a:endParaRPr lang="en-GB" altLang="en-US" dirty="0"/>
          </a:p>
        </p:txBody>
      </p:sp>
      <p:sp>
        <p:nvSpPr>
          <p:cNvPr id="7" name="Rectangle 5"/>
          <p:cNvSpPr>
            <a:spLocks noGrp="1" noChangeArrowheads="1"/>
          </p:cNvSpPr>
          <p:nvPr>
            <p:ph type="ftr" sz="quarter" idx="11"/>
          </p:nvPr>
        </p:nvSpPr>
        <p:spPr>
          <a:ln/>
        </p:spPr>
        <p:txBody>
          <a:bodyPr/>
          <a:lstStyle>
            <a:lvl1pPr>
              <a:defRPr/>
            </a:lvl1pPr>
          </a:lstStyle>
          <a:p>
            <a:pPr>
              <a:defRPr/>
            </a:pPr>
            <a:endParaRPr lang="en-GB" altLang="en-US" dirty="0"/>
          </a:p>
        </p:txBody>
      </p:sp>
      <p:sp>
        <p:nvSpPr>
          <p:cNvPr id="8" name="Rectangle 6"/>
          <p:cNvSpPr>
            <a:spLocks noGrp="1" noChangeArrowheads="1"/>
          </p:cNvSpPr>
          <p:nvPr>
            <p:ph type="sldNum" sz="quarter" idx="12"/>
          </p:nvPr>
        </p:nvSpPr>
        <p:spPr>
          <a:ln/>
        </p:spPr>
        <p:txBody>
          <a:bodyPr/>
          <a:lstStyle>
            <a:lvl1pPr>
              <a:defRPr/>
            </a:lvl1pPr>
          </a:lstStyle>
          <a:p>
            <a:pPr>
              <a:defRPr/>
            </a:pPr>
            <a:fld id="{EB3E60A6-BBC3-4F8A-9947-AC134C13E015}" type="slidenum">
              <a:rPr lang="en-GB" altLang="en-US"/>
              <a:pPr>
                <a:defRPr/>
              </a:pPr>
              <a:t>‹#›</a:t>
            </a:fld>
            <a:endParaRPr lang="en-GB" altLang="en-US" dirty="0"/>
          </a:p>
        </p:txBody>
      </p:sp>
    </p:spTree>
    <p:extLst>
      <p:ext uri="{BB962C8B-B14F-4D97-AF65-F5344CB8AC3E}">
        <p14:creationId xmlns:p14="http://schemas.microsoft.com/office/powerpoint/2010/main" val="15381780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304800"/>
            <a:ext cx="7772400" cy="12065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1219200" y="1600200"/>
            <a:ext cx="3810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lipArt Placeholder 3"/>
          <p:cNvSpPr>
            <a:spLocks noGrp="1"/>
          </p:cNvSpPr>
          <p:nvPr>
            <p:ph type="clipArt" sz="half" idx="2"/>
          </p:nvPr>
        </p:nvSpPr>
        <p:spPr>
          <a:xfrm>
            <a:off x="5181600" y="1600200"/>
            <a:ext cx="3810000" cy="4495800"/>
          </a:xfrm>
        </p:spPr>
        <p:txBody>
          <a:bodyPr/>
          <a:lstStyle/>
          <a:p>
            <a:endParaRPr lang="en-GB" dirty="0"/>
          </a:p>
        </p:txBody>
      </p:sp>
      <p:sp>
        <p:nvSpPr>
          <p:cNvPr id="5" name="Date Placeholder 4"/>
          <p:cNvSpPr>
            <a:spLocks noGrp="1"/>
          </p:cNvSpPr>
          <p:nvPr>
            <p:ph type="dt" sz="half" idx="10"/>
          </p:nvPr>
        </p:nvSpPr>
        <p:spPr>
          <a:xfrm>
            <a:off x="1143000" y="6400800"/>
            <a:ext cx="1905000" cy="457200"/>
          </a:xfrm>
        </p:spPr>
        <p:txBody>
          <a:bodyPr/>
          <a:lstStyle>
            <a:lvl1pPr>
              <a:defRPr/>
            </a:lvl1pPr>
          </a:lstStyle>
          <a:p>
            <a:endParaRPr lang="en-US" dirty="0"/>
          </a:p>
        </p:txBody>
      </p:sp>
      <p:sp>
        <p:nvSpPr>
          <p:cNvPr id="6" name="Footer Placeholder 5"/>
          <p:cNvSpPr>
            <a:spLocks noGrp="1"/>
          </p:cNvSpPr>
          <p:nvPr>
            <p:ph type="ftr" sz="quarter" idx="11"/>
          </p:nvPr>
        </p:nvSpPr>
        <p:spPr>
          <a:xfrm>
            <a:off x="3581400" y="6400800"/>
            <a:ext cx="2895600" cy="457200"/>
          </a:xfrm>
        </p:spPr>
        <p:txBody>
          <a:bodyPr/>
          <a:lstStyle>
            <a:lvl1pPr>
              <a:defRPr/>
            </a:lvl1pPr>
          </a:lstStyle>
          <a:p>
            <a:endParaRPr lang="en-US" dirty="0"/>
          </a:p>
        </p:txBody>
      </p:sp>
      <p:sp>
        <p:nvSpPr>
          <p:cNvPr id="7" name="Slide Number Placeholder 6"/>
          <p:cNvSpPr>
            <a:spLocks noGrp="1"/>
          </p:cNvSpPr>
          <p:nvPr>
            <p:ph type="sldNum" sz="quarter" idx="12"/>
          </p:nvPr>
        </p:nvSpPr>
        <p:spPr>
          <a:xfrm>
            <a:off x="7239000" y="6400800"/>
            <a:ext cx="1905000" cy="457200"/>
          </a:xfrm>
        </p:spPr>
        <p:txBody>
          <a:bodyPr/>
          <a:lstStyle>
            <a:lvl1pPr>
              <a:defRPr/>
            </a:lvl1pPr>
          </a:lstStyle>
          <a:p>
            <a:fld id="{8E8CAEC1-FF50-43FD-BF3C-ED530B949B84}" type="slidenum">
              <a:rPr lang="en-US"/>
              <a:pPr/>
              <a:t>‹#›</a:t>
            </a:fld>
            <a:endParaRPr lang="en-US" dirty="0"/>
          </a:p>
        </p:txBody>
      </p:sp>
    </p:spTree>
    <p:extLst>
      <p:ext uri="{BB962C8B-B14F-4D97-AF65-F5344CB8AC3E}">
        <p14:creationId xmlns:p14="http://schemas.microsoft.com/office/powerpoint/2010/main" val="1179189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21" name="Picture 20"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a:solidFill>
            <a:schemeClr val="bg1"/>
          </a:solidFill>
          <a:ln>
            <a:solidFill>
              <a:schemeClr val="bg2"/>
            </a:solidFill>
          </a:ln>
        </p:spPr>
        <p:txBody>
          <a:bodyPr/>
          <a:lstStyle>
            <a:lvl1pPr algn="l">
              <a:defRPr/>
            </a:lvl1pPr>
          </a:lstStyle>
          <a:p>
            <a:r>
              <a:rPr lang="en-US"/>
              <a:t>Click to edit Master title style</a:t>
            </a:r>
            <a:endParaRPr lang="en-GB" dirty="0"/>
          </a:p>
        </p:txBody>
      </p:sp>
      <p:sp>
        <p:nvSpPr>
          <p:cNvPr id="3" name="Content Placeholder 2"/>
          <p:cNvSpPr>
            <a:spLocks noGrp="1"/>
          </p:cNvSpPr>
          <p:nvPr>
            <p:ph idx="1"/>
          </p:nvPr>
        </p:nvSpPr>
        <p:spPr>
          <a:xfrm>
            <a:off x="500034" y="1500174"/>
            <a:ext cx="8229600" cy="4525963"/>
          </a:xfrm>
        </p:spPr>
        <p:txBody>
          <a:bodyPr/>
          <a:lstStyle>
            <a:lvl1pPr>
              <a:defRPr>
                <a:solidFill>
                  <a:srgbClr val="485E2A"/>
                </a:solidFill>
              </a:defRPr>
            </a:lvl1pPr>
            <a:lvl2pPr>
              <a:defRPr>
                <a:solidFill>
                  <a:srgbClr val="485E2A"/>
                </a:solidFill>
              </a:defRPr>
            </a:lvl2pPr>
            <a:lvl3pPr>
              <a:defRPr>
                <a:solidFill>
                  <a:srgbClr val="485E2A"/>
                </a:solidFill>
              </a:defRPr>
            </a:lvl3pPr>
            <a:lvl4pPr>
              <a:defRPr>
                <a:solidFill>
                  <a:srgbClr val="485E2A"/>
                </a:solidFill>
              </a:defRPr>
            </a:lvl4pPr>
            <a:lvl5pPr>
              <a:defRPr>
                <a:solidFill>
                  <a:srgbClr val="485E2A"/>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4" descr="cite-02.jpg"/>
          <p:cNvPicPr>
            <a:picLocks noChangeAspect="1"/>
          </p:cNvPicPr>
          <p:nvPr userDrawn="1"/>
        </p:nvPicPr>
        <p:blipFill>
          <a:blip r:embed="rId2" cstate="print"/>
          <a:stretch>
            <a:fillRect/>
          </a:stretch>
        </p:blipFill>
        <p:spPr>
          <a:xfrm>
            <a:off x="6447051" y="5753593"/>
            <a:ext cx="2696949" cy="1104407"/>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457200" y="6248400"/>
            <a:ext cx="2133600" cy="457200"/>
          </a:xfrm>
        </p:spPr>
        <p:txBody>
          <a:bodyPr/>
          <a:lstStyle>
            <a:lvl1pPr>
              <a:defRPr/>
            </a:lvl1pPr>
          </a:lstStyle>
          <a:p>
            <a:endParaRPr lang="en-GB" altLang="en-US" dirty="0"/>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GB" altLang="en-US" dirty="0"/>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67C4ABEA-728C-4B8D-87EF-CC3018C0CDC8}" type="slidenum">
              <a:rPr lang="en-GB" altLang="en-US"/>
              <a:pPr/>
              <a:t>‹#›</a:t>
            </a:fld>
            <a:endParaRPr lang="en-GB" altLang="en-US" dirty="0"/>
          </a:p>
        </p:txBody>
      </p:sp>
    </p:spTree>
    <p:extLst>
      <p:ext uri="{BB962C8B-B14F-4D97-AF65-F5344CB8AC3E}">
        <p14:creationId xmlns:p14="http://schemas.microsoft.com/office/powerpoint/2010/main" val="2047607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7391400" cy="1143000"/>
          </a:xfrm>
        </p:spPr>
        <p:txBody>
          <a:bodyPr/>
          <a:lstStyle/>
          <a:p>
            <a:r>
              <a:rPr lang="en-US"/>
              <a:t>Click to edit Master title style</a:t>
            </a:r>
            <a:endParaRPr lang="en-GB"/>
          </a:p>
        </p:txBody>
      </p:sp>
      <p:sp>
        <p:nvSpPr>
          <p:cNvPr id="3" name="ClipArt Placeholder 2"/>
          <p:cNvSpPr>
            <a:spLocks noGrp="1"/>
          </p:cNvSpPr>
          <p:nvPr>
            <p:ph type="clipArt" sz="half" idx="1"/>
          </p:nvPr>
        </p:nvSpPr>
        <p:spPr>
          <a:xfrm>
            <a:off x="228600" y="1981200"/>
            <a:ext cx="3619500" cy="4114800"/>
          </a:xfrm>
        </p:spPr>
        <p:txBody>
          <a:bodyPr/>
          <a:lstStyle/>
          <a:p>
            <a:endParaRPr lang="en-GB" dirty="0"/>
          </a:p>
        </p:txBody>
      </p:sp>
      <p:sp>
        <p:nvSpPr>
          <p:cNvPr id="4" name="Text Placeholder 3"/>
          <p:cNvSpPr>
            <a:spLocks noGrp="1"/>
          </p:cNvSpPr>
          <p:nvPr>
            <p:ph type="body" sz="half" idx="2"/>
          </p:nvPr>
        </p:nvSpPr>
        <p:spPr>
          <a:xfrm>
            <a:off x="4000500" y="1981200"/>
            <a:ext cx="36195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228600" y="6248400"/>
            <a:ext cx="1828800" cy="457200"/>
          </a:xfrm>
        </p:spPr>
        <p:txBody>
          <a:bodyPr/>
          <a:lstStyle>
            <a:lvl1pPr>
              <a:defRPr/>
            </a:lvl1pPr>
          </a:lstStyle>
          <a:p>
            <a:endParaRPr lang="en-US" dirty="0"/>
          </a:p>
        </p:txBody>
      </p:sp>
      <p:sp>
        <p:nvSpPr>
          <p:cNvPr id="6" name="Footer Placeholder 5"/>
          <p:cNvSpPr>
            <a:spLocks noGrp="1"/>
          </p:cNvSpPr>
          <p:nvPr>
            <p:ph type="ftr" sz="quarter" idx="11"/>
          </p:nvPr>
        </p:nvSpPr>
        <p:spPr>
          <a:xfrm>
            <a:off x="2514600" y="6248400"/>
            <a:ext cx="3048000" cy="457200"/>
          </a:xfrm>
        </p:spPr>
        <p:txBody>
          <a:bodyPr/>
          <a:lstStyle>
            <a:lvl1pPr>
              <a:defRPr/>
            </a:lvl1pPr>
          </a:lstStyle>
          <a:p>
            <a:endParaRPr lang="en-US" dirty="0"/>
          </a:p>
        </p:txBody>
      </p:sp>
      <p:sp>
        <p:nvSpPr>
          <p:cNvPr id="7" name="Slide Number Placeholder 6"/>
          <p:cNvSpPr>
            <a:spLocks noGrp="1"/>
          </p:cNvSpPr>
          <p:nvPr>
            <p:ph type="sldNum" sz="quarter" idx="12"/>
          </p:nvPr>
        </p:nvSpPr>
        <p:spPr>
          <a:xfrm>
            <a:off x="6096000" y="6248400"/>
            <a:ext cx="1524000" cy="457200"/>
          </a:xfrm>
        </p:spPr>
        <p:txBody>
          <a:bodyPr/>
          <a:lstStyle>
            <a:lvl1pPr>
              <a:defRPr/>
            </a:lvl1pPr>
          </a:lstStyle>
          <a:p>
            <a:fld id="{BF18370C-04A4-4510-B0E3-621BE6891E85}" type="slidenum">
              <a:rPr lang="en-US"/>
              <a:pPr/>
              <a:t>‹#›</a:t>
            </a:fld>
            <a:endParaRPr lang="en-US" dirty="0"/>
          </a:p>
        </p:txBody>
      </p:sp>
    </p:spTree>
    <p:extLst>
      <p:ext uri="{BB962C8B-B14F-4D97-AF65-F5344CB8AC3E}">
        <p14:creationId xmlns:p14="http://schemas.microsoft.com/office/powerpoint/2010/main" val="723308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6" name="Picture 5"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Picture 6" descr="cite-02.jpg"/>
          <p:cNvPicPr>
            <a:picLocks noChangeAspect="1"/>
          </p:cNvPicPr>
          <p:nvPr userDrawn="1"/>
        </p:nvPicPr>
        <p:blipFill>
          <a:blip r:embed="rId2" cstate="print"/>
          <a:stretch>
            <a:fillRect/>
          </a:stretch>
        </p:blipFill>
        <p:spPr>
          <a:xfrm>
            <a:off x="6447051" y="5753593"/>
            <a:ext cx="2696949" cy="110440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9" name="Picture 8"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Picture 7" descr="cite-02.jpg"/>
          <p:cNvPicPr>
            <a:picLocks noChangeAspect="1"/>
          </p:cNvPicPr>
          <p:nvPr userDrawn="1"/>
        </p:nvPicPr>
        <p:blipFill>
          <a:blip r:embed="rId2" cstate="print"/>
          <a:stretch>
            <a:fillRect/>
          </a:stretch>
        </p:blipFill>
        <p:spPr>
          <a:xfrm>
            <a:off x="6447051" y="5753593"/>
            <a:ext cx="2696949" cy="110440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5" name="Picture 4"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pic>
        <p:nvPicPr>
          <p:cNvPr id="4" name="Picture 3" descr="cite-02.jpg"/>
          <p:cNvPicPr>
            <a:picLocks noChangeAspect="1"/>
          </p:cNvPicPr>
          <p:nvPr userDrawn="1"/>
        </p:nvPicPr>
        <p:blipFill>
          <a:blip r:embed="rId2" cstate="print"/>
          <a:stretch>
            <a:fillRect/>
          </a:stretch>
        </p:blipFill>
        <p:spPr>
          <a:xfrm>
            <a:off x="6447051" y="5753593"/>
            <a:ext cx="2696949" cy="1104407"/>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7" name="Picture 6"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6" name="Picture 5" descr="cite-02.jpg"/>
          <p:cNvPicPr>
            <a:picLocks noChangeAspect="1"/>
          </p:cNvPicPr>
          <p:nvPr userDrawn="1"/>
        </p:nvPicPr>
        <p:blipFill>
          <a:blip r:embed="rId2" cstate="print"/>
          <a:stretch>
            <a:fillRect/>
          </a:stretch>
        </p:blipFill>
        <p:spPr>
          <a:xfrm>
            <a:off x="6447051" y="5753593"/>
            <a:ext cx="2696949" cy="110440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6" name="Picture 5" descr="cite-02.jpg"/>
          <p:cNvPicPr>
            <a:picLocks noChangeAspect="1"/>
          </p:cNvPicPr>
          <p:nvPr userDrawn="1"/>
        </p:nvPicPr>
        <p:blipFill>
          <a:blip r:embed="rId2" cstate="print"/>
          <a:stretch>
            <a:fillRect/>
          </a:stretch>
        </p:blipFill>
        <p:spPr>
          <a:xfrm>
            <a:off x="6447051" y="5753593"/>
            <a:ext cx="2696949" cy="110440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295400" y="1219200"/>
            <a:ext cx="7086600" cy="1447800"/>
          </a:xfrm>
        </p:spPr>
        <p:txBody>
          <a:bodyPr/>
          <a:lstStyle/>
          <a:p>
            <a:r>
              <a:rPr lang="en-US"/>
              <a:t>Click to edit Master title style</a:t>
            </a:r>
            <a:endParaRPr lang="en-GB"/>
          </a:p>
        </p:txBody>
      </p:sp>
      <p:sp>
        <p:nvSpPr>
          <p:cNvPr id="3" name="ClipArt Placeholder 2"/>
          <p:cNvSpPr>
            <a:spLocks noGrp="1"/>
          </p:cNvSpPr>
          <p:nvPr>
            <p:ph type="clipArt" sz="half" idx="1"/>
          </p:nvPr>
        </p:nvSpPr>
        <p:spPr>
          <a:xfrm>
            <a:off x="1295400" y="2819400"/>
            <a:ext cx="3467100" cy="3352800"/>
          </a:xfrm>
        </p:spPr>
        <p:txBody>
          <a:bodyPr/>
          <a:lstStyle/>
          <a:p>
            <a:endParaRPr lang="en-GB"/>
          </a:p>
        </p:txBody>
      </p:sp>
      <p:sp>
        <p:nvSpPr>
          <p:cNvPr id="4" name="Text Placeholder 3"/>
          <p:cNvSpPr>
            <a:spLocks noGrp="1"/>
          </p:cNvSpPr>
          <p:nvPr>
            <p:ph type="body" sz="half" idx="2"/>
          </p:nvPr>
        </p:nvSpPr>
        <p:spPr>
          <a:xfrm>
            <a:off x="4914900" y="2819400"/>
            <a:ext cx="34671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6553200" y="6507163"/>
            <a:ext cx="1828800" cy="274637"/>
          </a:xfrm>
        </p:spPr>
        <p:txBody>
          <a:bodyPr/>
          <a:lstStyle>
            <a:lvl1pPr>
              <a:defRPr/>
            </a:lvl1pPr>
          </a:lstStyle>
          <a:p>
            <a:endParaRPr lang="en-US"/>
          </a:p>
        </p:txBody>
      </p:sp>
      <p:sp>
        <p:nvSpPr>
          <p:cNvPr id="6" name="Footer Placeholder 5"/>
          <p:cNvSpPr>
            <a:spLocks noGrp="1"/>
          </p:cNvSpPr>
          <p:nvPr>
            <p:ph type="ftr" sz="quarter" idx="11"/>
          </p:nvPr>
        </p:nvSpPr>
        <p:spPr>
          <a:xfrm>
            <a:off x="1295400" y="6507163"/>
            <a:ext cx="2895600" cy="274637"/>
          </a:xfrm>
        </p:spPr>
        <p:txBody>
          <a:bodyPr/>
          <a:lstStyle>
            <a:lvl1pPr>
              <a:defRPr/>
            </a:lvl1pPr>
          </a:lstStyle>
          <a:p>
            <a:endParaRPr lang="en-US"/>
          </a:p>
        </p:txBody>
      </p:sp>
      <p:sp>
        <p:nvSpPr>
          <p:cNvPr id="7" name="Slide Number Placeholder 6"/>
          <p:cNvSpPr>
            <a:spLocks noGrp="1"/>
          </p:cNvSpPr>
          <p:nvPr>
            <p:ph type="sldNum" sz="quarter" idx="12"/>
          </p:nvPr>
        </p:nvSpPr>
        <p:spPr>
          <a:xfrm>
            <a:off x="5791200" y="6172200"/>
            <a:ext cx="762000" cy="609600"/>
          </a:xfrm>
        </p:spPr>
        <p:txBody>
          <a:bodyPr/>
          <a:lstStyle>
            <a:lvl1pPr>
              <a:defRPr/>
            </a:lvl1pPr>
          </a:lstStyle>
          <a:p>
            <a:fld id="{C284BEC6-304F-46AB-BAEC-FF8C8D444BCB}"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7F499-35EC-47F5-ADA8-AEB26AC70B62}"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7F499-35EC-47F5-ADA8-AEB26AC70B62}" type="slidenum">
              <a:rPr lang="en-GB" smtClean="0"/>
              <a:pPr/>
              <a:t>‹#›</a:t>
            </a:fld>
            <a:endParaRPr lang="en-GB" dirty="0"/>
          </a:p>
        </p:txBody>
      </p:sp>
      <p:pic>
        <p:nvPicPr>
          <p:cNvPr id="8" name="Picture 7" descr="A close up of a logo&#10;&#10;Description automatically generated">
            <a:extLst>
              <a:ext uri="{FF2B5EF4-FFF2-40B4-BE49-F238E27FC236}">
                <a16:creationId xmlns:a16="http://schemas.microsoft.com/office/drawing/2014/main" id="{7B49D068-28AC-4884-8E0B-257B7E49E75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5975380"/>
            <a:ext cx="9144000" cy="1187420"/>
          </a:xfrm>
          <a:prstGeom prst="rect">
            <a:avLst/>
          </a:prstGeom>
        </p:spPr>
      </p:pic>
    </p:spTree>
    <p:extLst>
      <p:ext uri="{BB962C8B-B14F-4D97-AF65-F5344CB8AC3E}">
        <p14:creationId xmlns:p14="http://schemas.microsoft.com/office/powerpoint/2010/main" val="2980505592"/>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hf hdr="0" dt="0"/>
  <p:txStyles>
    <p:titleStyle>
      <a:lvl1pPr algn="l" defTabSz="914400" rtl="0" eaLnBrk="1" latinLnBrk="0" hangingPunct="1">
        <a:spcBef>
          <a:spcPct val="0"/>
        </a:spcBef>
        <a:buNone/>
        <a:defRPr sz="4400" b="1" kern="1200">
          <a:solidFill>
            <a:srgbClr val="00CCCC"/>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ags" Target="../tags/tag6.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tags" Target="../tags/tag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tags" Target="../tags/tag8.xml"/><Relationship Id="rId4"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tags" Target="../tags/tag9.xml"/><Relationship Id="rId4" Type="http://schemas.openxmlformats.org/officeDocument/2006/relationships/image" Target="../media/image18.gi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10.xml"/><Relationship Id="rId4" Type="http://schemas.openxmlformats.org/officeDocument/2006/relationships/image" Target="../media/image18.gif"/></Relationships>
</file>

<file path=ppt/slides/_rels/slide2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tags" Target="../tags/tag11.xml"/><Relationship Id="rId4" Type="http://schemas.openxmlformats.org/officeDocument/2006/relationships/image" Target="../media/image18.gi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12.xml"/><Relationship Id="rId4" Type="http://schemas.openxmlformats.org/officeDocument/2006/relationships/image" Target="../media/image18.gi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tags" Target="../tags/tag13.xml"/><Relationship Id="rId4" Type="http://schemas.openxmlformats.org/officeDocument/2006/relationships/image" Target="../media/image18.gi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1.xml"/><Relationship Id="rId1" Type="http://schemas.openxmlformats.org/officeDocument/2006/relationships/tags" Target="../tags/tag14.xml"/><Relationship Id="rId4" Type="http://schemas.openxmlformats.org/officeDocument/2006/relationships/image" Target="../media/image18.gif"/></Relationships>
</file>

<file path=ppt/slides/_rels/slide3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slideLayout" Target="../slideLayouts/slideLayout11.xml"/><Relationship Id="rId1" Type="http://schemas.openxmlformats.org/officeDocument/2006/relationships/tags" Target="../tags/tag15.xml"/></Relationships>
</file>

<file path=ppt/slides/_rels/slide3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slideLayout" Target="../slideLayouts/slideLayout11.xml"/><Relationship Id="rId1" Type="http://schemas.openxmlformats.org/officeDocument/2006/relationships/tags" Target="../tags/tag16.xml"/></Relationships>
</file>

<file path=ppt/slides/_rels/slide3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1.xml"/><Relationship Id="rId1" Type="http://schemas.openxmlformats.org/officeDocument/2006/relationships/tags" Target="../tags/tag17.xml"/><Relationship Id="rId4" Type="http://schemas.openxmlformats.org/officeDocument/2006/relationships/image" Target="../media/image18.gi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1.xml"/><Relationship Id="rId1" Type="http://schemas.openxmlformats.org/officeDocument/2006/relationships/tags" Target="../tags/tag18.xml"/><Relationship Id="rId6" Type="http://schemas.openxmlformats.org/officeDocument/2006/relationships/hyperlink" Target="http://www.sportdock.co.uk/" TargetMode="External"/><Relationship Id="rId5" Type="http://schemas.openxmlformats.org/officeDocument/2006/relationships/hyperlink" Target="http://www.fadi.me.uk/" TargetMode="External"/><Relationship Id="rId4" Type="http://schemas.openxmlformats.org/officeDocument/2006/relationships/image" Target="../media/image19.gi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1.xml"/><Relationship Id="rId1" Type="http://schemas.openxmlformats.org/officeDocument/2006/relationships/tags" Target="../tags/tag19.xml"/><Relationship Id="rId6" Type="http://schemas.openxmlformats.org/officeDocument/2006/relationships/hyperlink" Target="http://www.fadi.me.uk/" TargetMode="External"/><Relationship Id="rId5" Type="http://schemas.openxmlformats.org/officeDocument/2006/relationships/hyperlink" Target="http://en.wikipedia.org/wiki/Alan_Turing" TargetMode="External"/><Relationship Id="rId4" Type="http://schemas.openxmlformats.org/officeDocument/2006/relationships/image" Target="../media/image19.gi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1.xml"/><Relationship Id="rId1" Type="http://schemas.openxmlformats.org/officeDocument/2006/relationships/tags" Target="../tags/tag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slideLayout" Target="../slideLayouts/slideLayout11.xml"/><Relationship Id="rId1" Type="http://schemas.openxmlformats.org/officeDocument/2006/relationships/tags" Target="../tags/tag2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1.xml"/><Relationship Id="rId1" Type="http://schemas.openxmlformats.org/officeDocument/2006/relationships/tags" Target="../tags/tag2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1.xml"/><Relationship Id="rId1" Type="http://schemas.openxmlformats.org/officeDocument/2006/relationships/tags" Target="../tags/tag23.xml"/><Relationship Id="rId4" Type="http://schemas.openxmlformats.org/officeDocument/2006/relationships/image" Target="../media/image20.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tags" Target="../tags/tag3.xml"/><Relationship Id="rId4" Type="http://schemas.openxmlformats.org/officeDocument/2006/relationships/image" Target="../media/image6.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11.xml"/><Relationship Id="rId1" Type="http://schemas.openxmlformats.org/officeDocument/2006/relationships/tags" Target="../tags/tag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slideLayout" Target="../slideLayouts/slideLayout11.xml"/><Relationship Id="rId1" Type="http://schemas.openxmlformats.org/officeDocument/2006/relationships/tags" Target="../tags/tag26.xml"/></Relationships>
</file>

<file path=ppt/slides/_rels/slide5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slideLayout" Target="../slideLayouts/slideLayout11.xml"/><Relationship Id="rId1" Type="http://schemas.openxmlformats.org/officeDocument/2006/relationships/tags" Target="../tags/tag2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tags" Target="../tags/tag4.xml"/><Relationship Id="rId4" Type="http://schemas.openxmlformats.org/officeDocument/2006/relationships/image" Target="../media/image4.gif"/></Relationships>
</file>

<file path=ppt/slides/_rels/slide6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slideLayout" Target="../slideLayouts/slideLayout11.xml"/><Relationship Id="rId1" Type="http://schemas.openxmlformats.org/officeDocument/2006/relationships/tags" Target="../tags/tag28.xml"/></Relationships>
</file>

<file path=ppt/slides/_rels/slide61.xml.rels><?xml version="1.0" encoding="UTF-8" standalone="yes"?>
<Relationships xmlns="http://schemas.openxmlformats.org/package/2006/relationships"><Relationship Id="rId3" Type="http://schemas.openxmlformats.org/officeDocument/2006/relationships/hyperlink" Target="https://www.harvardreferencinggenerator.com/" TargetMode="External"/><Relationship Id="rId2" Type="http://schemas.openxmlformats.org/officeDocument/2006/relationships/hyperlink" Target="https://scholar.google.com/" TargetMode="Externa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hyperlink" Target="https://www.uel.ac.uk/news/2020/02/fake-news-spreads-like-disease-according-to-uel-academic" TargetMode="Externa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ags" Target="../tags/tag5.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2">
            <a:extLst>
              <a:ext uri="{FF2B5EF4-FFF2-40B4-BE49-F238E27FC236}">
                <a16:creationId xmlns:a16="http://schemas.microsoft.com/office/drawing/2014/main" id="{89C7C538-9A5B-6C48-AA95-421C3EA87AA2}"/>
              </a:ext>
            </a:extLst>
          </p:cNvPr>
          <p:cNvSpPr/>
          <p:nvPr/>
        </p:nvSpPr>
        <p:spPr>
          <a:xfrm>
            <a:off x="476251" y="2181303"/>
            <a:ext cx="257337" cy="4676073"/>
          </a:xfrm>
          <a:custGeom>
            <a:avLst/>
            <a:gdLst/>
            <a:ahLst/>
            <a:cxnLst/>
            <a:rect l="l" t="t" r="r" b="b"/>
            <a:pathLst>
              <a:path w="565785" h="10455910">
                <a:moveTo>
                  <a:pt x="0" y="10455692"/>
                </a:moveTo>
                <a:lnTo>
                  <a:pt x="565427" y="10455692"/>
                </a:lnTo>
                <a:lnTo>
                  <a:pt x="565427" y="0"/>
                </a:lnTo>
                <a:lnTo>
                  <a:pt x="0" y="0"/>
                </a:lnTo>
                <a:lnTo>
                  <a:pt x="0" y="10455692"/>
                </a:lnTo>
                <a:close/>
              </a:path>
            </a:pathLst>
          </a:custGeom>
          <a:solidFill>
            <a:srgbClr val="333333"/>
          </a:solidFill>
        </p:spPr>
        <p:txBody>
          <a:bodyPr wrap="square" lIns="0" tIns="0" rIns="0" bIns="0" rtlCol="0"/>
          <a:lstStyle/>
          <a:p>
            <a:pPr marL="0" marR="0" lvl="0" indent="0" algn="l" defTabSz="415778" rtl="0" eaLnBrk="1" fontAlgn="auto" latinLnBrk="0" hangingPunct="1">
              <a:lnSpc>
                <a:spcPct val="100000"/>
              </a:lnSpc>
              <a:spcBef>
                <a:spcPts val="0"/>
              </a:spcBef>
              <a:spcAft>
                <a:spcPts val="0"/>
              </a:spcAft>
              <a:buClrTx/>
              <a:buSzTx/>
              <a:buFontTx/>
              <a:buNone/>
              <a:tabLst/>
              <a:defRPr/>
            </a:pPr>
            <a:endParaRPr kumimoji="0" sz="818" b="0" i="0" u="none" strike="noStrike" kern="1200" cap="none" spc="0" normalizeH="0" baseline="0" noProof="0" dirty="0">
              <a:ln>
                <a:noFill/>
              </a:ln>
              <a:solidFill>
                <a:srgbClr val="272625"/>
              </a:solidFill>
              <a:effectLst/>
              <a:uLnTx/>
              <a:uFillTx/>
              <a:latin typeface="Calibri"/>
              <a:ea typeface="+mn-ea"/>
              <a:cs typeface="+mn-cs"/>
            </a:endParaRPr>
          </a:p>
        </p:txBody>
      </p:sp>
      <p:sp>
        <p:nvSpPr>
          <p:cNvPr id="3" name="object 33">
            <a:extLst>
              <a:ext uri="{FF2B5EF4-FFF2-40B4-BE49-F238E27FC236}">
                <a16:creationId xmlns:a16="http://schemas.microsoft.com/office/drawing/2014/main" id="{0F171885-E775-164F-8786-3F66DB33BD15}"/>
              </a:ext>
            </a:extLst>
          </p:cNvPr>
          <p:cNvSpPr txBox="1"/>
          <p:nvPr/>
        </p:nvSpPr>
        <p:spPr>
          <a:xfrm>
            <a:off x="1143000" y="2181303"/>
            <a:ext cx="7328368" cy="1910075"/>
          </a:xfrm>
          <a:prstGeom prst="rect">
            <a:avLst/>
          </a:prstGeom>
        </p:spPr>
        <p:txBody>
          <a:bodyPr vert="horz" wrap="square" lIns="0" tIns="0" rIns="0" bIns="0" rtlCol="0">
            <a:spAutoFit/>
          </a:bodyPr>
          <a:lstStyle/>
          <a:p>
            <a:pPr marL="5776" marR="2310" lvl="0" defTabSz="415778">
              <a:lnSpc>
                <a:spcPct val="70700"/>
              </a:lnSpc>
              <a:defRPr/>
            </a:pPr>
            <a:r>
              <a:rPr lang="en-US" sz="4457" b="1" spc="-48" dirty="0">
                <a:solidFill>
                  <a:srgbClr val="00CCCC"/>
                </a:solidFill>
                <a:latin typeface="Founders Grotesk Cond Bold"/>
                <a:cs typeface="Founders Grotesk Cond Bold"/>
              </a:rPr>
              <a:t>Lesson 8: Documentation of work: Academic integrity </a:t>
            </a:r>
          </a:p>
          <a:p>
            <a:pPr marL="5776" marR="2310" lvl="0" defTabSz="415778">
              <a:lnSpc>
                <a:spcPct val="70700"/>
              </a:lnSpc>
              <a:defRPr/>
            </a:pPr>
            <a:r>
              <a:rPr kumimoji="0" lang="en-GB" sz="2800" b="0" i="0" u="none" strike="noStrike" kern="1200" cap="none" spc="-2" normalizeH="0" baseline="0" noProof="0" dirty="0">
                <a:ln>
                  <a:noFill/>
                </a:ln>
                <a:solidFill>
                  <a:srgbClr val="272625"/>
                </a:solidFill>
                <a:effectLst/>
                <a:uLnTx/>
                <a:uFillTx/>
                <a:latin typeface="Founders Grotesk Cond Bold"/>
                <a:ea typeface="+mn-ea"/>
                <a:cs typeface="Founders Grotesk Light"/>
              </a:rPr>
              <a:t>Dr Fadi Safieddine</a:t>
            </a:r>
          </a:p>
          <a:p>
            <a:pPr marL="5776" marR="2310" lvl="0" defTabSz="415778">
              <a:lnSpc>
                <a:spcPct val="70700"/>
              </a:lnSpc>
              <a:defRPr/>
            </a:pPr>
            <a:endParaRPr lang="en-GB" sz="2800" spc="-2" dirty="0">
              <a:solidFill>
                <a:srgbClr val="272625"/>
              </a:solidFill>
              <a:latin typeface="Founders Grotesk Cond Bold"/>
              <a:cs typeface="Founders Grotesk Light"/>
            </a:endParaRPr>
          </a:p>
          <a:p>
            <a:pPr marL="5776" marR="2310" lvl="0" defTabSz="415778">
              <a:lnSpc>
                <a:spcPct val="70700"/>
              </a:lnSpc>
              <a:defRPr/>
            </a:pPr>
            <a:endParaRPr kumimoji="0" lang="en-GB" sz="2800" b="0" i="0" u="none" strike="noStrike" kern="1200" cap="none" spc="-2" normalizeH="0" baseline="0" noProof="0" dirty="0">
              <a:ln>
                <a:noFill/>
              </a:ln>
              <a:solidFill>
                <a:srgbClr val="272625"/>
              </a:solidFill>
              <a:effectLst/>
              <a:uLnTx/>
              <a:uFillTx/>
              <a:latin typeface="Founders Grotesk Cond Bold"/>
              <a:ea typeface="+mn-ea"/>
              <a:cs typeface="Founders Grotesk Light"/>
            </a:endParaRPr>
          </a:p>
        </p:txBody>
      </p:sp>
      <p:sp>
        <p:nvSpPr>
          <p:cNvPr id="6" name="Slide Number Placeholder 3">
            <a:extLst>
              <a:ext uri="{FF2B5EF4-FFF2-40B4-BE49-F238E27FC236}">
                <a16:creationId xmlns:a16="http://schemas.microsoft.com/office/drawing/2014/main" id="{72786E4B-CA9D-4BE2-9677-32F74E08A1D1}"/>
              </a:ext>
            </a:extLst>
          </p:cNvPr>
          <p:cNvSpPr txBox="1">
            <a:spLocks/>
          </p:cNvSpPr>
          <p:nvPr/>
        </p:nvSpPr>
        <p:spPr>
          <a:xfrm>
            <a:off x="-1143000" y="6492875"/>
            <a:ext cx="2133600" cy="365125"/>
          </a:xfrm>
          <a:prstGeom prst="rect">
            <a:avLst/>
          </a:prstGeom>
        </p:spPr>
        <p:txBody>
          <a:bodyPr wrap="square" lIns="0" tIns="0" rIns="0" bIns="0">
            <a:spAutoFit/>
          </a:bodyPr>
          <a:lstStyle>
            <a:defPPr>
              <a:defRPr lang="en-US"/>
            </a:defPPr>
            <a:lvl1pPr algn="r" rtl="0" eaLnBrk="0" fontAlgn="base" hangingPunct="0">
              <a:spcBef>
                <a:spcPct val="0"/>
              </a:spcBef>
              <a:spcAft>
                <a:spcPct val="0"/>
              </a:spcAft>
              <a:defRPr kern="1200">
                <a:solidFill>
                  <a:schemeClr val="tx1">
                    <a:tint val="75000"/>
                  </a:schemeClr>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4343C84-7574-4DDA-BCFB-8D316A6A86D0}" type="slidenum">
              <a:rPr kumimoji="0" lang="en-US" sz="2000" b="1" i="0" u="none" strike="noStrike" kern="1200" cap="none" spc="0" normalizeH="0" baseline="0" noProof="0" smtClean="0">
                <a:ln>
                  <a:noFill/>
                </a:ln>
                <a:solidFill>
                  <a:srgbClr val="33471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2000" b="1" i="0" u="none" strike="noStrike" kern="1200" cap="none" spc="0" normalizeH="0" baseline="0" noProof="0" dirty="0">
              <a:ln>
                <a:noFill/>
              </a:ln>
              <a:solidFill>
                <a:srgbClr val="33471C"/>
              </a:solidFill>
              <a:effectLst/>
              <a:uLnTx/>
              <a:uFillTx/>
              <a:latin typeface="Arial"/>
              <a:ea typeface="+mn-ea"/>
              <a:cs typeface="+mn-cs"/>
            </a:endParaRPr>
          </a:p>
        </p:txBody>
      </p:sp>
      <p:pic>
        <p:nvPicPr>
          <p:cNvPr id="7" name="Picture 6" descr="A close up of a logo&#10;&#10;Description automatically generated">
            <a:extLst>
              <a:ext uri="{FF2B5EF4-FFF2-40B4-BE49-F238E27FC236}">
                <a16:creationId xmlns:a16="http://schemas.microsoft.com/office/drawing/2014/main" id="{CAE44DB4-7E87-4ECD-9BB0-9F0CAC352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632"/>
            <a:ext cx="9144000" cy="1187420"/>
          </a:xfrm>
          <a:prstGeom prst="rect">
            <a:avLst/>
          </a:prstGeom>
        </p:spPr>
      </p:pic>
      <p:sp>
        <p:nvSpPr>
          <p:cNvPr id="8" name="Footer Placeholder 4">
            <a:extLst>
              <a:ext uri="{FF2B5EF4-FFF2-40B4-BE49-F238E27FC236}">
                <a16:creationId xmlns:a16="http://schemas.microsoft.com/office/drawing/2014/main" id="{D4A15C82-80A4-4914-BD87-FC14105E0D0A}"/>
              </a:ext>
            </a:extLst>
          </p:cNvPr>
          <p:cNvSpPr txBox="1">
            <a:spLocks/>
          </p:cNvSpPr>
          <p:nvPr/>
        </p:nvSpPr>
        <p:spPr>
          <a:xfrm>
            <a:off x="2609851" y="6310312"/>
            <a:ext cx="461615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Dr. Fadi Safieddine copyright 2021</a:t>
            </a:r>
          </a:p>
        </p:txBody>
      </p:sp>
    </p:spTree>
    <p:extLst>
      <p:ext uri="{BB962C8B-B14F-4D97-AF65-F5344CB8AC3E}">
        <p14:creationId xmlns:p14="http://schemas.microsoft.com/office/powerpoint/2010/main" val="3213002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How Turnitin works:</a:t>
            </a:r>
          </a:p>
        </p:txBody>
      </p:sp>
      <p:sp>
        <p:nvSpPr>
          <p:cNvPr id="3" name="Content Placeholder 2">
            <a:extLst>
              <a:ext uri="{FF2B5EF4-FFF2-40B4-BE49-F238E27FC236}">
                <a16:creationId xmlns:a16="http://schemas.microsoft.com/office/drawing/2014/main" id="{63F83AD2-6E87-4A1D-958C-06ED8E554D9D}"/>
              </a:ext>
            </a:extLst>
          </p:cNvPr>
          <p:cNvSpPr>
            <a:spLocks noGrp="1"/>
          </p:cNvSpPr>
          <p:nvPr>
            <p:ph idx="1"/>
          </p:nvPr>
        </p:nvSpPr>
        <p:spPr/>
        <p:txBody>
          <a:bodyPr/>
          <a:lstStyle/>
          <a:p>
            <a:endParaRPr lang="en-GB"/>
          </a:p>
        </p:txBody>
      </p:sp>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4" name="Picture 3">
            <a:extLst>
              <a:ext uri="{FF2B5EF4-FFF2-40B4-BE49-F238E27FC236}">
                <a16:creationId xmlns:a16="http://schemas.microsoft.com/office/drawing/2014/main" id="{2D89554E-09B3-4807-877B-EDBF880A169E}"/>
              </a:ext>
            </a:extLst>
          </p:cNvPr>
          <p:cNvPicPr>
            <a:picLocks noChangeAspect="1"/>
          </p:cNvPicPr>
          <p:nvPr/>
        </p:nvPicPr>
        <p:blipFill>
          <a:blip r:embed="rId3"/>
          <a:stretch>
            <a:fillRect/>
          </a:stretch>
        </p:blipFill>
        <p:spPr>
          <a:xfrm>
            <a:off x="61527" y="1417638"/>
            <a:ext cx="9020945" cy="4739658"/>
          </a:xfrm>
          <a:prstGeom prst="rect">
            <a:avLst/>
          </a:prstGeom>
          <a:ln>
            <a:solidFill>
              <a:schemeClr val="accent1">
                <a:lumMod val="50000"/>
              </a:schemeClr>
            </a:solidFill>
          </a:ln>
        </p:spPr>
      </p:pic>
    </p:spTree>
    <p:extLst>
      <p:ext uri="{BB962C8B-B14F-4D97-AF65-F5344CB8AC3E}">
        <p14:creationId xmlns:p14="http://schemas.microsoft.com/office/powerpoint/2010/main" val="2043914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How Turnitin works:</a:t>
            </a:r>
          </a:p>
        </p:txBody>
      </p:sp>
      <p:sp>
        <p:nvSpPr>
          <p:cNvPr id="4" name="Content Placeholder 3">
            <a:extLst>
              <a:ext uri="{FF2B5EF4-FFF2-40B4-BE49-F238E27FC236}">
                <a16:creationId xmlns:a16="http://schemas.microsoft.com/office/drawing/2014/main" id="{824F70C4-A45A-4E96-B360-2B561EFB0AC9}"/>
              </a:ext>
            </a:extLst>
          </p:cNvPr>
          <p:cNvSpPr>
            <a:spLocks noGrp="1"/>
          </p:cNvSpPr>
          <p:nvPr>
            <p:ph idx="1"/>
          </p:nvPr>
        </p:nvSpPr>
        <p:spPr/>
        <p:txBody>
          <a:bodyPr/>
          <a:lstStyle/>
          <a:p>
            <a:endParaRPr lang="en-GB"/>
          </a:p>
        </p:txBody>
      </p:sp>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3" name="Picture 2">
            <a:extLst>
              <a:ext uri="{FF2B5EF4-FFF2-40B4-BE49-F238E27FC236}">
                <a16:creationId xmlns:a16="http://schemas.microsoft.com/office/drawing/2014/main" id="{BB01350F-1A02-41CA-88AD-58022CC063F3}"/>
              </a:ext>
            </a:extLst>
          </p:cNvPr>
          <p:cNvPicPr>
            <a:picLocks noChangeAspect="1"/>
          </p:cNvPicPr>
          <p:nvPr/>
        </p:nvPicPr>
        <p:blipFill rotWithShape="1">
          <a:blip r:embed="rId3"/>
          <a:srcRect l="16926" t="10747" b="29646"/>
          <a:stretch/>
        </p:blipFill>
        <p:spPr>
          <a:xfrm>
            <a:off x="683568" y="1628800"/>
            <a:ext cx="7596336" cy="2952328"/>
          </a:xfrm>
          <a:prstGeom prst="rect">
            <a:avLst/>
          </a:prstGeom>
          <a:ln>
            <a:solidFill>
              <a:schemeClr val="accent1">
                <a:lumMod val="50000"/>
              </a:schemeClr>
            </a:solidFill>
          </a:ln>
        </p:spPr>
      </p:pic>
      <p:sp>
        <p:nvSpPr>
          <p:cNvPr id="5" name="TextBox 4">
            <a:extLst>
              <a:ext uri="{FF2B5EF4-FFF2-40B4-BE49-F238E27FC236}">
                <a16:creationId xmlns:a16="http://schemas.microsoft.com/office/drawing/2014/main" id="{E319046F-1DFE-4706-8CB1-75D2B3943B3C}"/>
              </a:ext>
            </a:extLst>
          </p:cNvPr>
          <p:cNvSpPr txBox="1"/>
          <p:nvPr/>
        </p:nvSpPr>
        <p:spPr>
          <a:xfrm>
            <a:off x="1115616" y="4770725"/>
            <a:ext cx="6048672" cy="369332"/>
          </a:xfrm>
          <a:prstGeom prst="rect">
            <a:avLst/>
          </a:prstGeom>
          <a:noFill/>
        </p:spPr>
        <p:txBody>
          <a:bodyPr wrap="square" rtlCol="0">
            <a:spAutoFit/>
          </a:bodyPr>
          <a:lstStyle/>
          <a:p>
            <a:r>
              <a:rPr lang="en-GB" b="1" dirty="0"/>
              <a:t>Content when you write it in your own words</a:t>
            </a:r>
          </a:p>
        </p:txBody>
      </p:sp>
    </p:spTree>
    <p:extLst>
      <p:ext uri="{BB962C8B-B14F-4D97-AF65-F5344CB8AC3E}">
        <p14:creationId xmlns:p14="http://schemas.microsoft.com/office/powerpoint/2010/main" val="102454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How Turnitin works:</a:t>
            </a:r>
          </a:p>
        </p:txBody>
      </p:sp>
      <p:sp>
        <p:nvSpPr>
          <p:cNvPr id="3" name="Content Placeholder 2">
            <a:extLst>
              <a:ext uri="{FF2B5EF4-FFF2-40B4-BE49-F238E27FC236}">
                <a16:creationId xmlns:a16="http://schemas.microsoft.com/office/drawing/2014/main" id="{58D47F41-90A2-4E2F-B79A-C816FD9FF59F}"/>
              </a:ext>
            </a:extLst>
          </p:cNvPr>
          <p:cNvSpPr>
            <a:spLocks noGrp="1"/>
          </p:cNvSpPr>
          <p:nvPr>
            <p:ph idx="1"/>
          </p:nvPr>
        </p:nvSpPr>
        <p:spPr/>
        <p:txBody>
          <a:bodyPr/>
          <a:lstStyle/>
          <a:p>
            <a:endParaRPr lang="en-GB"/>
          </a:p>
        </p:txBody>
      </p:sp>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TextBox 4">
            <a:extLst>
              <a:ext uri="{FF2B5EF4-FFF2-40B4-BE49-F238E27FC236}">
                <a16:creationId xmlns:a16="http://schemas.microsoft.com/office/drawing/2014/main" id="{E319046F-1DFE-4706-8CB1-75D2B3943B3C}"/>
              </a:ext>
            </a:extLst>
          </p:cNvPr>
          <p:cNvSpPr txBox="1"/>
          <p:nvPr/>
        </p:nvSpPr>
        <p:spPr>
          <a:xfrm>
            <a:off x="971600" y="5030853"/>
            <a:ext cx="6048672" cy="646331"/>
          </a:xfrm>
          <a:prstGeom prst="rect">
            <a:avLst/>
          </a:prstGeom>
          <a:noFill/>
        </p:spPr>
        <p:txBody>
          <a:bodyPr wrap="square" rtlCol="0">
            <a:spAutoFit/>
          </a:bodyPr>
          <a:lstStyle/>
          <a:p>
            <a:r>
              <a:rPr lang="en-GB" b="1" dirty="0"/>
              <a:t>Content from one source copied word for word.</a:t>
            </a:r>
          </a:p>
          <a:p>
            <a:r>
              <a:rPr lang="en-GB" b="1" dirty="0"/>
              <a:t>Even though the student did put citation, it is wrong!</a:t>
            </a:r>
          </a:p>
        </p:txBody>
      </p:sp>
      <p:pic>
        <p:nvPicPr>
          <p:cNvPr id="4" name="Picture 3">
            <a:extLst>
              <a:ext uri="{FF2B5EF4-FFF2-40B4-BE49-F238E27FC236}">
                <a16:creationId xmlns:a16="http://schemas.microsoft.com/office/drawing/2014/main" id="{0678059F-D73B-4A43-ABEA-8EB822B50C04}"/>
              </a:ext>
            </a:extLst>
          </p:cNvPr>
          <p:cNvPicPr>
            <a:picLocks noChangeAspect="1"/>
          </p:cNvPicPr>
          <p:nvPr/>
        </p:nvPicPr>
        <p:blipFill rotWithShape="1">
          <a:blip r:embed="rId3"/>
          <a:srcRect l="19288" t="10747" b="22911"/>
          <a:stretch/>
        </p:blipFill>
        <p:spPr>
          <a:xfrm>
            <a:off x="710698" y="1375012"/>
            <a:ext cx="7722604" cy="3438340"/>
          </a:xfrm>
          <a:prstGeom prst="rect">
            <a:avLst/>
          </a:prstGeom>
          <a:ln>
            <a:solidFill>
              <a:schemeClr val="accent1">
                <a:lumMod val="50000"/>
              </a:schemeClr>
            </a:solidFill>
          </a:ln>
        </p:spPr>
      </p:pic>
    </p:spTree>
    <p:extLst>
      <p:ext uri="{BB962C8B-B14F-4D97-AF65-F5344CB8AC3E}">
        <p14:creationId xmlns:p14="http://schemas.microsoft.com/office/powerpoint/2010/main" val="3608879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How Turnitin works:</a:t>
            </a:r>
          </a:p>
        </p:txBody>
      </p:sp>
      <p:sp>
        <p:nvSpPr>
          <p:cNvPr id="3" name="Content Placeholder 2">
            <a:extLst>
              <a:ext uri="{FF2B5EF4-FFF2-40B4-BE49-F238E27FC236}">
                <a16:creationId xmlns:a16="http://schemas.microsoft.com/office/drawing/2014/main" id="{CE0A6DC8-24C0-46FA-9BD7-9301D3B28951}"/>
              </a:ext>
            </a:extLst>
          </p:cNvPr>
          <p:cNvSpPr>
            <a:spLocks noGrp="1"/>
          </p:cNvSpPr>
          <p:nvPr>
            <p:ph idx="1"/>
          </p:nvPr>
        </p:nvSpPr>
        <p:spPr/>
        <p:txBody>
          <a:bodyPr/>
          <a:lstStyle/>
          <a:p>
            <a:endParaRPr lang="en-GB"/>
          </a:p>
        </p:txBody>
      </p:sp>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TextBox 4">
            <a:extLst>
              <a:ext uri="{FF2B5EF4-FFF2-40B4-BE49-F238E27FC236}">
                <a16:creationId xmlns:a16="http://schemas.microsoft.com/office/drawing/2014/main" id="{E319046F-1DFE-4706-8CB1-75D2B3943B3C}"/>
              </a:ext>
            </a:extLst>
          </p:cNvPr>
          <p:cNvSpPr txBox="1"/>
          <p:nvPr/>
        </p:nvSpPr>
        <p:spPr>
          <a:xfrm>
            <a:off x="899592" y="5949280"/>
            <a:ext cx="6372200" cy="369332"/>
          </a:xfrm>
          <a:prstGeom prst="rect">
            <a:avLst/>
          </a:prstGeom>
          <a:noFill/>
        </p:spPr>
        <p:txBody>
          <a:bodyPr wrap="square" rtlCol="0">
            <a:spAutoFit/>
          </a:bodyPr>
          <a:lstStyle/>
          <a:p>
            <a:r>
              <a:rPr lang="en-GB" b="1" dirty="0"/>
              <a:t>Content when you copied but only few words changed.</a:t>
            </a:r>
          </a:p>
        </p:txBody>
      </p:sp>
      <p:pic>
        <p:nvPicPr>
          <p:cNvPr id="6" name="Picture 5">
            <a:extLst>
              <a:ext uri="{FF2B5EF4-FFF2-40B4-BE49-F238E27FC236}">
                <a16:creationId xmlns:a16="http://schemas.microsoft.com/office/drawing/2014/main" id="{9C9FD09F-F37E-463A-AD28-8BF5C4320BE3}"/>
              </a:ext>
            </a:extLst>
          </p:cNvPr>
          <p:cNvPicPr>
            <a:picLocks noChangeAspect="1"/>
          </p:cNvPicPr>
          <p:nvPr/>
        </p:nvPicPr>
        <p:blipFill rotWithShape="1">
          <a:blip r:embed="rId3"/>
          <a:srcRect l="20075" t="10202" b="2024"/>
          <a:stretch/>
        </p:blipFill>
        <p:spPr>
          <a:xfrm>
            <a:off x="611560" y="1390458"/>
            <a:ext cx="7200800" cy="4283500"/>
          </a:xfrm>
          <a:prstGeom prst="rect">
            <a:avLst/>
          </a:prstGeom>
          <a:ln>
            <a:solidFill>
              <a:schemeClr val="accent1">
                <a:lumMod val="50000"/>
              </a:schemeClr>
            </a:solidFill>
          </a:ln>
        </p:spPr>
      </p:pic>
    </p:spTree>
    <p:extLst>
      <p:ext uri="{BB962C8B-B14F-4D97-AF65-F5344CB8AC3E}">
        <p14:creationId xmlns:p14="http://schemas.microsoft.com/office/powerpoint/2010/main" val="3675450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How Turnitin works:</a:t>
            </a:r>
          </a:p>
        </p:txBody>
      </p:sp>
      <p:sp>
        <p:nvSpPr>
          <p:cNvPr id="4" name="Content Placeholder 3">
            <a:extLst>
              <a:ext uri="{FF2B5EF4-FFF2-40B4-BE49-F238E27FC236}">
                <a16:creationId xmlns:a16="http://schemas.microsoft.com/office/drawing/2014/main" id="{FB63133F-ED47-4AD2-8253-6CA45D18CB1E}"/>
              </a:ext>
            </a:extLst>
          </p:cNvPr>
          <p:cNvSpPr>
            <a:spLocks noGrp="1"/>
          </p:cNvSpPr>
          <p:nvPr>
            <p:ph idx="1"/>
          </p:nvPr>
        </p:nvSpPr>
        <p:spPr/>
        <p:txBody>
          <a:bodyPr/>
          <a:lstStyle/>
          <a:p>
            <a:endParaRPr lang="en-GB"/>
          </a:p>
        </p:txBody>
      </p:sp>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TextBox 4">
            <a:extLst>
              <a:ext uri="{FF2B5EF4-FFF2-40B4-BE49-F238E27FC236}">
                <a16:creationId xmlns:a16="http://schemas.microsoft.com/office/drawing/2014/main" id="{E319046F-1DFE-4706-8CB1-75D2B3943B3C}"/>
              </a:ext>
            </a:extLst>
          </p:cNvPr>
          <p:cNvSpPr txBox="1"/>
          <p:nvPr/>
        </p:nvSpPr>
        <p:spPr>
          <a:xfrm>
            <a:off x="899592" y="5949280"/>
            <a:ext cx="6372200" cy="646331"/>
          </a:xfrm>
          <a:prstGeom prst="rect">
            <a:avLst/>
          </a:prstGeom>
          <a:noFill/>
        </p:spPr>
        <p:txBody>
          <a:bodyPr wrap="square" rtlCol="0">
            <a:spAutoFit/>
          </a:bodyPr>
          <a:lstStyle/>
          <a:p>
            <a:r>
              <a:rPr lang="en-GB" b="1" dirty="0"/>
              <a:t>Copying from multiple sources, thinking it would fool Turnitin.</a:t>
            </a:r>
          </a:p>
        </p:txBody>
      </p:sp>
      <p:pic>
        <p:nvPicPr>
          <p:cNvPr id="3" name="Picture 2">
            <a:extLst>
              <a:ext uri="{FF2B5EF4-FFF2-40B4-BE49-F238E27FC236}">
                <a16:creationId xmlns:a16="http://schemas.microsoft.com/office/drawing/2014/main" id="{351077B5-FA3C-4D4C-8B81-64543C9C4C6A}"/>
              </a:ext>
            </a:extLst>
          </p:cNvPr>
          <p:cNvPicPr>
            <a:picLocks noChangeAspect="1"/>
          </p:cNvPicPr>
          <p:nvPr/>
        </p:nvPicPr>
        <p:blipFill rotWithShape="1">
          <a:blip r:embed="rId3"/>
          <a:srcRect l="17713" t="10153" b="2024"/>
          <a:stretch/>
        </p:blipFill>
        <p:spPr>
          <a:xfrm>
            <a:off x="433872" y="1124744"/>
            <a:ext cx="8229599" cy="4757612"/>
          </a:xfrm>
          <a:prstGeom prst="rect">
            <a:avLst/>
          </a:prstGeom>
          <a:ln>
            <a:solidFill>
              <a:schemeClr val="accent1">
                <a:lumMod val="50000"/>
              </a:schemeClr>
            </a:solidFill>
          </a:ln>
        </p:spPr>
      </p:pic>
    </p:spTree>
    <p:extLst>
      <p:ext uri="{BB962C8B-B14F-4D97-AF65-F5344CB8AC3E}">
        <p14:creationId xmlns:p14="http://schemas.microsoft.com/office/powerpoint/2010/main" val="2079006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46CA-F376-6D87-4301-DFBB79CE654B}"/>
              </a:ext>
            </a:extLst>
          </p:cNvPr>
          <p:cNvSpPr>
            <a:spLocks noGrp="1"/>
          </p:cNvSpPr>
          <p:nvPr>
            <p:ph type="title"/>
          </p:nvPr>
        </p:nvSpPr>
        <p:spPr/>
        <p:txBody>
          <a:bodyPr>
            <a:normAutofit fontScale="90000"/>
          </a:bodyPr>
          <a:lstStyle/>
          <a:p>
            <a:r>
              <a:rPr lang="en-GB" dirty="0"/>
              <a:t>We have now tools to detect AI generated text</a:t>
            </a:r>
          </a:p>
        </p:txBody>
      </p:sp>
      <p:sp>
        <p:nvSpPr>
          <p:cNvPr id="5" name="Slide Number Placeholder 4">
            <a:extLst>
              <a:ext uri="{FF2B5EF4-FFF2-40B4-BE49-F238E27FC236}">
                <a16:creationId xmlns:a16="http://schemas.microsoft.com/office/drawing/2014/main" id="{E40AD5CF-6512-941A-210F-12290B3A1A95}"/>
              </a:ext>
            </a:extLst>
          </p:cNvPr>
          <p:cNvSpPr>
            <a:spLocks noGrp="1"/>
          </p:cNvSpPr>
          <p:nvPr>
            <p:ph type="sldNum" sz="quarter" idx="4"/>
          </p:nvPr>
        </p:nvSpPr>
        <p:spPr>
          <a:xfrm>
            <a:off x="8227791" y="332656"/>
            <a:ext cx="538346" cy="36004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92" kern="1200">
                <a:solidFill>
                  <a:schemeClr val="tx1">
                    <a:tint val="75000"/>
                  </a:schemeClr>
                </a:solidFill>
                <a:latin typeface="Calibri"/>
                <a:ea typeface="Calibri"/>
                <a:cs typeface="Calibri"/>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9pPr>
          </a:lstStyle>
          <a:p>
            <a:fld id="{9E9F5D58-6BED-4D06-8A51-819B727B8DAA}" type="slidenum">
              <a:rPr lang="en-GB" smtClean="0"/>
              <a:pPr/>
              <a:t>15</a:t>
            </a:fld>
            <a:endParaRPr lang="en-GB"/>
          </a:p>
        </p:txBody>
      </p:sp>
      <p:pic>
        <p:nvPicPr>
          <p:cNvPr id="7" name="Picture 6">
            <a:extLst>
              <a:ext uri="{FF2B5EF4-FFF2-40B4-BE49-F238E27FC236}">
                <a16:creationId xmlns:a16="http://schemas.microsoft.com/office/drawing/2014/main" id="{AFC3150C-701E-B44A-FD7A-A07DDBFAFE2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2" y="1412775"/>
            <a:ext cx="8784976" cy="4680521"/>
          </a:xfrm>
          <a:prstGeom prst="rect">
            <a:avLst/>
          </a:prstGeom>
        </p:spPr>
      </p:pic>
    </p:spTree>
    <p:extLst>
      <p:ext uri="{BB962C8B-B14F-4D97-AF65-F5344CB8AC3E}">
        <p14:creationId xmlns:p14="http://schemas.microsoft.com/office/powerpoint/2010/main" val="3597008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05054-A780-B8E7-2AD1-094EC61003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A9A9C3-2E6E-AE6B-D922-30CEDF1D6583}"/>
              </a:ext>
            </a:extLst>
          </p:cNvPr>
          <p:cNvSpPr>
            <a:spLocks noGrp="1"/>
          </p:cNvSpPr>
          <p:nvPr>
            <p:ph type="title"/>
          </p:nvPr>
        </p:nvSpPr>
        <p:spPr/>
        <p:txBody>
          <a:bodyPr>
            <a:normAutofit fontScale="90000"/>
          </a:bodyPr>
          <a:lstStyle/>
          <a:p>
            <a:r>
              <a:rPr lang="en-GB" dirty="0"/>
              <a:t>We have now tools to detect AI generated text</a:t>
            </a:r>
          </a:p>
        </p:txBody>
      </p:sp>
      <p:sp>
        <p:nvSpPr>
          <p:cNvPr id="5" name="Slide Number Placeholder 4">
            <a:extLst>
              <a:ext uri="{FF2B5EF4-FFF2-40B4-BE49-F238E27FC236}">
                <a16:creationId xmlns:a16="http://schemas.microsoft.com/office/drawing/2014/main" id="{996BC192-8D28-8522-B8D3-1D48C3292D5A}"/>
              </a:ext>
            </a:extLst>
          </p:cNvPr>
          <p:cNvSpPr>
            <a:spLocks noGrp="1"/>
          </p:cNvSpPr>
          <p:nvPr>
            <p:ph type="sldNum" sz="quarter" idx="4"/>
          </p:nvPr>
        </p:nvSpPr>
        <p:spPr>
          <a:xfrm>
            <a:off x="8227791" y="332656"/>
            <a:ext cx="538346" cy="36004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92" kern="1200">
                <a:solidFill>
                  <a:schemeClr val="tx1">
                    <a:tint val="75000"/>
                  </a:schemeClr>
                </a:solidFill>
                <a:latin typeface="Calibri"/>
                <a:ea typeface="Calibri"/>
                <a:cs typeface="Calibri"/>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9pPr>
          </a:lstStyle>
          <a:p>
            <a:fld id="{9E9F5D58-6BED-4D06-8A51-819B727B8DAA}" type="slidenum">
              <a:rPr lang="en-GB" smtClean="0"/>
              <a:pPr/>
              <a:t>16</a:t>
            </a:fld>
            <a:endParaRPr lang="en-GB"/>
          </a:p>
        </p:txBody>
      </p:sp>
      <p:pic>
        <p:nvPicPr>
          <p:cNvPr id="3" name="Picture 2">
            <a:extLst>
              <a:ext uri="{FF2B5EF4-FFF2-40B4-BE49-F238E27FC236}">
                <a16:creationId xmlns:a16="http://schemas.microsoft.com/office/drawing/2014/main" id="{7B09D523-C6D5-264D-78C6-8E7ECF3059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7200" y="1628800"/>
            <a:ext cx="4608512" cy="3096344"/>
          </a:xfrm>
          <a:prstGeom prst="rect">
            <a:avLst/>
          </a:prstGeom>
          <a:ln>
            <a:solidFill>
              <a:schemeClr val="accent1"/>
            </a:solidFill>
          </a:ln>
        </p:spPr>
      </p:pic>
      <p:pic>
        <p:nvPicPr>
          <p:cNvPr id="4" name="Picture 3">
            <a:extLst>
              <a:ext uri="{FF2B5EF4-FFF2-40B4-BE49-F238E27FC236}">
                <a16:creationId xmlns:a16="http://schemas.microsoft.com/office/drawing/2014/main" id="{E129B494-9424-EC2B-6545-B24A3E69EAE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63901" y="2926669"/>
            <a:ext cx="3024336" cy="2448272"/>
          </a:xfrm>
          <a:prstGeom prst="rect">
            <a:avLst/>
          </a:prstGeom>
          <a:ln>
            <a:solidFill>
              <a:schemeClr val="accent1"/>
            </a:solidFill>
          </a:ln>
        </p:spPr>
      </p:pic>
    </p:spTree>
    <p:extLst>
      <p:ext uri="{BB962C8B-B14F-4D97-AF65-F5344CB8AC3E}">
        <p14:creationId xmlns:p14="http://schemas.microsoft.com/office/powerpoint/2010/main" val="2326036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8F98C-CE54-162A-494A-6A630DB7E0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636EBF-FEAE-68C2-63D1-56DC34B79B10}"/>
              </a:ext>
            </a:extLst>
          </p:cNvPr>
          <p:cNvSpPr>
            <a:spLocks noGrp="1"/>
          </p:cNvSpPr>
          <p:nvPr>
            <p:ph type="title"/>
          </p:nvPr>
        </p:nvSpPr>
        <p:spPr/>
        <p:txBody>
          <a:bodyPr>
            <a:normAutofit fontScale="90000"/>
          </a:bodyPr>
          <a:lstStyle/>
          <a:p>
            <a:r>
              <a:rPr lang="en-GB" dirty="0"/>
              <a:t>We have now tools to detect AI generated text</a:t>
            </a:r>
          </a:p>
        </p:txBody>
      </p:sp>
      <p:sp>
        <p:nvSpPr>
          <p:cNvPr id="5" name="Slide Number Placeholder 4">
            <a:extLst>
              <a:ext uri="{FF2B5EF4-FFF2-40B4-BE49-F238E27FC236}">
                <a16:creationId xmlns:a16="http://schemas.microsoft.com/office/drawing/2014/main" id="{4B306681-D72C-3BE9-501F-69A09A235C24}"/>
              </a:ext>
            </a:extLst>
          </p:cNvPr>
          <p:cNvSpPr>
            <a:spLocks noGrp="1"/>
          </p:cNvSpPr>
          <p:nvPr>
            <p:ph type="sldNum" sz="quarter" idx="4"/>
          </p:nvPr>
        </p:nvSpPr>
        <p:spPr>
          <a:xfrm>
            <a:off x="8227791" y="332656"/>
            <a:ext cx="538346" cy="36004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92" kern="1200">
                <a:solidFill>
                  <a:schemeClr val="tx1">
                    <a:tint val="75000"/>
                  </a:schemeClr>
                </a:solidFill>
                <a:latin typeface="Calibri"/>
                <a:ea typeface="Calibri"/>
                <a:cs typeface="Calibri"/>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9pPr>
          </a:lstStyle>
          <a:p>
            <a:fld id="{9E9F5D58-6BED-4D06-8A51-819B727B8DAA}" type="slidenum">
              <a:rPr lang="en-GB" smtClean="0"/>
              <a:pPr/>
              <a:t>17</a:t>
            </a:fld>
            <a:endParaRPr lang="en-GB"/>
          </a:p>
        </p:txBody>
      </p:sp>
      <p:pic>
        <p:nvPicPr>
          <p:cNvPr id="6" name="Picture 5">
            <a:extLst>
              <a:ext uri="{FF2B5EF4-FFF2-40B4-BE49-F238E27FC236}">
                <a16:creationId xmlns:a16="http://schemas.microsoft.com/office/drawing/2014/main" id="{DED58812-9003-D8F0-07D9-8170D5CAE9F0}"/>
              </a:ext>
            </a:extLst>
          </p:cNvPr>
          <p:cNvPicPr>
            <a:picLocks noChangeAspect="1"/>
          </p:cNvPicPr>
          <p:nvPr/>
        </p:nvPicPr>
        <p:blipFill rotWithShape="1">
          <a:blip r:embed="rId2"/>
          <a:srcRect l="9791" t="8557" r="23613" b="10441"/>
          <a:stretch/>
        </p:blipFill>
        <p:spPr>
          <a:xfrm>
            <a:off x="683568" y="1772816"/>
            <a:ext cx="3816424" cy="3096344"/>
          </a:xfrm>
          <a:prstGeom prst="rect">
            <a:avLst/>
          </a:prstGeom>
          <a:ln>
            <a:solidFill>
              <a:schemeClr val="accent1"/>
            </a:solidFill>
          </a:ln>
        </p:spPr>
      </p:pic>
      <p:pic>
        <p:nvPicPr>
          <p:cNvPr id="7" name="Picture 6">
            <a:extLst>
              <a:ext uri="{FF2B5EF4-FFF2-40B4-BE49-F238E27FC236}">
                <a16:creationId xmlns:a16="http://schemas.microsoft.com/office/drawing/2014/main" id="{2C4BA96E-2837-FFC3-8FFF-6182194C26CF}"/>
              </a:ext>
            </a:extLst>
          </p:cNvPr>
          <p:cNvPicPr>
            <a:picLocks noChangeAspect="1"/>
          </p:cNvPicPr>
          <p:nvPr/>
        </p:nvPicPr>
        <p:blipFill rotWithShape="1">
          <a:blip r:embed="rId3"/>
          <a:srcRect l="23613" t="18997" r="23613" b="8557"/>
          <a:stretch/>
        </p:blipFill>
        <p:spPr>
          <a:xfrm>
            <a:off x="4810535" y="2402300"/>
            <a:ext cx="3417255" cy="3129039"/>
          </a:xfrm>
          <a:prstGeom prst="rect">
            <a:avLst/>
          </a:prstGeom>
          <a:ln>
            <a:solidFill>
              <a:schemeClr val="accent1"/>
            </a:solidFill>
          </a:ln>
        </p:spPr>
      </p:pic>
    </p:spTree>
    <p:extLst>
      <p:ext uri="{BB962C8B-B14F-4D97-AF65-F5344CB8AC3E}">
        <p14:creationId xmlns:p14="http://schemas.microsoft.com/office/powerpoint/2010/main" val="2204741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How to avoid Plagiarism?</a:t>
            </a:r>
          </a:p>
        </p:txBody>
      </p:sp>
      <p:sp>
        <p:nvSpPr>
          <p:cNvPr id="6" name="Content Placeholder 2"/>
          <p:cNvSpPr>
            <a:spLocks noGrp="1"/>
          </p:cNvSpPr>
          <p:nvPr>
            <p:ph idx="1"/>
          </p:nvPr>
        </p:nvSpPr>
        <p:spPr/>
        <p:txBody>
          <a:bodyPr>
            <a:normAutofit/>
          </a:bodyPr>
          <a:lstStyle/>
          <a:p>
            <a:r>
              <a:rPr lang="en-GB" sz="2800" dirty="0"/>
              <a:t>Use </a:t>
            </a:r>
            <a:r>
              <a:rPr lang="en-GB" sz="2800" b="1" dirty="0"/>
              <a:t>your own words </a:t>
            </a:r>
            <a:r>
              <a:rPr lang="en-GB" sz="2800" dirty="0"/>
              <a:t>and cite the source of that information: </a:t>
            </a:r>
            <a:r>
              <a:rPr lang="en-GB" sz="2800" b="1" dirty="0"/>
              <a:t>paraphrase and summarise</a:t>
            </a:r>
            <a:r>
              <a:rPr lang="en-GB" sz="2800" dirty="0"/>
              <a:t>.</a:t>
            </a:r>
          </a:p>
          <a:p>
            <a:r>
              <a:rPr lang="en-GB" sz="2800" dirty="0"/>
              <a:t>Mark your material as you find it, include in-text citation, and finally have an ‘</a:t>
            </a:r>
            <a:r>
              <a:rPr lang="en-GB" sz="2800" b="1" dirty="0"/>
              <a:t>End of document</a:t>
            </a:r>
            <a:r>
              <a:rPr lang="en-GB" sz="2800" dirty="0"/>
              <a:t>’ </a:t>
            </a:r>
            <a:r>
              <a:rPr lang="en-GB" sz="2800" b="1" dirty="0"/>
              <a:t>reference list</a:t>
            </a:r>
            <a:r>
              <a:rPr lang="en-GB" sz="2800" dirty="0"/>
              <a:t>.</a:t>
            </a:r>
          </a:p>
          <a:p>
            <a:r>
              <a:rPr lang="en-GB" sz="2800" dirty="0"/>
              <a:t>You are permitted to use </a:t>
            </a:r>
            <a:r>
              <a:rPr lang="en-GB" sz="2800" b="1" dirty="0"/>
              <a:t>Quotation Marks </a:t>
            </a:r>
            <a:r>
              <a:rPr lang="en-GB" sz="2800" dirty="0"/>
              <a:t>when copying a author’s direct words – but do not over do it! </a:t>
            </a:r>
          </a:p>
          <a:p>
            <a:r>
              <a:rPr lang="en-GB" sz="2800" dirty="0"/>
              <a:t>We will see examples of these later.</a:t>
            </a:r>
          </a:p>
          <a:p>
            <a:endParaRPr lang="en-GB" sz="2800" dirty="0"/>
          </a:p>
        </p:txBody>
      </p:sp>
      <p:pic>
        <p:nvPicPr>
          <p:cNvPr id="4" name="Picture 3" descr="assign1icon.png"/>
          <p:cNvPicPr>
            <a:picLocks noChangeAspect="1"/>
          </p:cNvPicPr>
          <p:nvPr/>
        </p:nvPicPr>
        <p:blipFill>
          <a:blip r:embed="rId4" cstate="print"/>
          <a:stretch>
            <a:fillRect/>
          </a:stretch>
        </p:blipFill>
        <p:spPr>
          <a:xfrm>
            <a:off x="7740352" y="332656"/>
            <a:ext cx="889203" cy="965420"/>
          </a:xfrm>
          <a:prstGeom prst="rect">
            <a:avLst/>
          </a:prstGeom>
        </p:spPr>
      </p:pic>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What is Citation/reference?</a:t>
            </a:r>
          </a:p>
        </p:txBody>
      </p:sp>
      <p:sp>
        <p:nvSpPr>
          <p:cNvPr id="6" name="Content Placeholder 2"/>
          <p:cNvSpPr>
            <a:spLocks noGrp="1"/>
          </p:cNvSpPr>
          <p:nvPr>
            <p:ph idx="1"/>
          </p:nvPr>
        </p:nvSpPr>
        <p:spPr/>
        <p:txBody>
          <a:bodyPr>
            <a:normAutofit/>
          </a:bodyPr>
          <a:lstStyle/>
          <a:p>
            <a:r>
              <a:rPr lang="en-GB" b="1" dirty="0"/>
              <a:t>Citation/reference: </a:t>
            </a:r>
            <a:r>
              <a:rPr lang="en-GB" dirty="0"/>
              <a:t>Is the formal method of referencing a source of information in your work.</a:t>
            </a:r>
          </a:p>
          <a:p>
            <a:r>
              <a:rPr lang="en-GB" b="1" dirty="0"/>
              <a:t>Types:</a:t>
            </a:r>
          </a:p>
          <a:p>
            <a:pPr lvl="1"/>
            <a:r>
              <a:rPr lang="en-GB" dirty="0"/>
              <a:t>In text (Citation)</a:t>
            </a:r>
          </a:p>
          <a:p>
            <a:pPr lvl="1"/>
            <a:r>
              <a:rPr lang="en-GB" dirty="0"/>
              <a:t>End of Document (References)</a:t>
            </a:r>
          </a:p>
          <a:p>
            <a:r>
              <a:rPr lang="en-GB" b="1" dirty="0"/>
              <a:t>UEL standard:</a:t>
            </a:r>
          </a:p>
          <a:p>
            <a:pPr lvl="1"/>
            <a:r>
              <a:rPr lang="en-GB" dirty="0"/>
              <a:t>Harvard Style</a:t>
            </a:r>
          </a:p>
          <a:p>
            <a:endParaRPr lang="en-GB" dirty="0"/>
          </a:p>
        </p:txBody>
      </p:sp>
      <p:pic>
        <p:nvPicPr>
          <p:cNvPr id="4" name="Picture 3" descr="assign1icon.png"/>
          <p:cNvPicPr>
            <a:picLocks noChangeAspect="1"/>
          </p:cNvPicPr>
          <p:nvPr/>
        </p:nvPicPr>
        <p:blipFill>
          <a:blip r:embed="rId4" cstate="print"/>
          <a:stretch>
            <a:fillRect/>
          </a:stretch>
        </p:blipFill>
        <p:spPr>
          <a:xfrm>
            <a:off x="7740352" y="332656"/>
            <a:ext cx="889203" cy="965420"/>
          </a:xfrm>
          <a:prstGeom prst="rect">
            <a:avLst/>
          </a:prstGeom>
        </p:spPr>
      </p:pic>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blinds(horizontal)">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4"/>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normAutofit/>
          </a:bodyPr>
          <a:lstStyle/>
          <a:p>
            <a:r>
              <a:rPr lang="en-US" sz="4000" b="1" dirty="0"/>
              <a:t>Lecture content</a:t>
            </a:r>
          </a:p>
        </p:txBody>
      </p:sp>
      <p:sp>
        <p:nvSpPr>
          <p:cNvPr id="3075" name="Rectangle 3"/>
          <p:cNvSpPr>
            <a:spLocks noGrp="1" noChangeArrowheads="1"/>
          </p:cNvSpPr>
          <p:nvPr>
            <p:ph idx="1"/>
          </p:nvPr>
        </p:nvSpPr>
        <p:spPr/>
        <p:txBody>
          <a:bodyPr>
            <a:noAutofit/>
          </a:bodyPr>
          <a:lstStyle/>
          <a:p>
            <a:r>
              <a:rPr lang="en-US" sz="2400" dirty="0">
                <a:latin typeface="Arial-BoldMT" charset="0"/>
              </a:rPr>
              <a:t>Definition of </a:t>
            </a:r>
            <a:r>
              <a:rPr lang="en-US" sz="2400" b="1" dirty="0">
                <a:latin typeface="Arial-BoldMT" charset="0"/>
              </a:rPr>
              <a:t>Plagiarism</a:t>
            </a:r>
            <a:r>
              <a:rPr lang="en-US" sz="2400" dirty="0">
                <a:latin typeface="Arial-BoldMT" charset="0"/>
              </a:rPr>
              <a:t> in academic context.</a:t>
            </a:r>
          </a:p>
          <a:p>
            <a:r>
              <a:rPr lang="en-US" sz="2400" dirty="0">
                <a:latin typeface="Arial-BoldMT" charset="0"/>
              </a:rPr>
              <a:t>What is </a:t>
            </a:r>
            <a:r>
              <a:rPr lang="en-US" sz="2400" b="1" dirty="0">
                <a:latin typeface="Arial-BoldMT" charset="0"/>
              </a:rPr>
              <a:t>Self-Plagiarism</a:t>
            </a:r>
            <a:r>
              <a:rPr lang="en-US" sz="2400" dirty="0">
                <a:latin typeface="Arial-BoldMT" charset="0"/>
              </a:rPr>
              <a:t>?</a:t>
            </a:r>
          </a:p>
          <a:p>
            <a:r>
              <a:rPr lang="en-US" sz="2400" dirty="0">
                <a:latin typeface="Arial-BoldMT" charset="0"/>
              </a:rPr>
              <a:t>What is</a:t>
            </a:r>
            <a:r>
              <a:rPr lang="en-US" sz="2400" b="1" dirty="0">
                <a:latin typeface="Arial-BoldMT" charset="0"/>
              </a:rPr>
              <a:t> a reference or Citation</a:t>
            </a:r>
            <a:r>
              <a:rPr lang="en-US" sz="2400" dirty="0">
                <a:latin typeface="Arial-BoldMT" charset="0"/>
              </a:rPr>
              <a:t>?</a:t>
            </a:r>
          </a:p>
          <a:p>
            <a:pPr lvl="1"/>
            <a:r>
              <a:rPr lang="en-US" sz="2000" dirty="0">
                <a:latin typeface="Arial-BoldMT" charset="0"/>
              </a:rPr>
              <a:t>Why do you need to reference?</a:t>
            </a:r>
          </a:p>
          <a:p>
            <a:pPr lvl="1"/>
            <a:r>
              <a:rPr lang="en-US" sz="2000" dirty="0">
                <a:latin typeface="Arial-BoldMT" charset="0"/>
              </a:rPr>
              <a:t>Examples </a:t>
            </a:r>
            <a:r>
              <a:rPr lang="en-US" sz="1800" dirty="0">
                <a:latin typeface="Arial-BoldMT" charset="0"/>
              </a:rPr>
              <a:t>of</a:t>
            </a:r>
            <a:r>
              <a:rPr lang="en-US" sz="2000" dirty="0">
                <a:latin typeface="Arial-BoldMT" charset="0"/>
              </a:rPr>
              <a:t> citations</a:t>
            </a:r>
          </a:p>
          <a:p>
            <a:r>
              <a:rPr lang="en-US" sz="2400" dirty="0">
                <a:latin typeface="Arial-BoldMT" charset="0"/>
              </a:rPr>
              <a:t>How to create </a:t>
            </a:r>
            <a:r>
              <a:rPr lang="en-US" sz="2400" b="1" dirty="0">
                <a:latin typeface="Arial-BoldMT" charset="0"/>
              </a:rPr>
              <a:t>Bibliography / reference list</a:t>
            </a:r>
            <a:r>
              <a:rPr lang="en-US" sz="2400" dirty="0">
                <a:latin typeface="Arial-BoldMT" charset="0"/>
              </a:rPr>
              <a:t>.</a:t>
            </a:r>
          </a:p>
          <a:p>
            <a:r>
              <a:rPr lang="en-US" sz="2400" dirty="0">
                <a:latin typeface="Arial-BoldMT" charset="0"/>
              </a:rPr>
              <a:t>How to  </a:t>
            </a:r>
            <a:r>
              <a:rPr lang="en-US" sz="2400" b="1" dirty="0">
                <a:latin typeface="Arial-BoldMT" charset="0"/>
              </a:rPr>
              <a:t>paraphrase or summaries.</a:t>
            </a:r>
          </a:p>
          <a:p>
            <a:r>
              <a:rPr lang="en-US" sz="2400" dirty="0">
                <a:latin typeface="Arial-BoldMT" charset="0"/>
              </a:rPr>
              <a:t>Definition of collusion.</a:t>
            </a:r>
          </a:p>
          <a:p>
            <a:r>
              <a:rPr lang="en-US" sz="2400" dirty="0">
                <a:latin typeface="Arial-BoldMT" charset="0"/>
              </a:rPr>
              <a:t>Academic misconduct – According to UEL regulations.</a:t>
            </a:r>
          </a:p>
          <a:p>
            <a:pPr lvl="1"/>
            <a:endParaRPr lang="en-US" sz="2000" dirty="0"/>
          </a:p>
          <a:p>
            <a:endParaRPr lang="en-US" sz="2400" dirty="0"/>
          </a:p>
          <a:p>
            <a:pPr lvl="1"/>
            <a:endParaRPr lang="en-US" sz="2000" dirty="0"/>
          </a:p>
          <a:p>
            <a:pPr lvl="1"/>
            <a:endParaRPr lang="en-US" sz="2000" dirty="0"/>
          </a:p>
          <a:p>
            <a:endParaRPr lang="en-US" sz="2400" dirty="0"/>
          </a:p>
          <a:p>
            <a:endParaRPr lang="en-US" sz="2400" dirty="0"/>
          </a:p>
        </p:txBody>
      </p:sp>
      <p:sp>
        <p:nvSpPr>
          <p:cNvPr id="6"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7" descr="Copypaste.gif"/>
          <p:cNvPicPr>
            <a:picLocks noChangeAspect="1"/>
          </p:cNvPicPr>
          <p:nvPr/>
        </p:nvPicPr>
        <p:blipFill>
          <a:blip r:embed="rId3" cstate="print"/>
          <a:stretch>
            <a:fillRect/>
          </a:stretch>
        </p:blipFill>
        <p:spPr>
          <a:xfrm>
            <a:off x="7452320" y="0"/>
            <a:ext cx="1306835" cy="130683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blinds(horizontal)">
                                      <p:cBhvr>
                                        <p:cTn id="7" dur="500"/>
                                        <p:tgtEl>
                                          <p:spTgt spid="3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blinds(horizontal)">
                                      <p:cBhvr>
                                        <p:cTn id="12" dur="500"/>
                                        <p:tgtEl>
                                          <p:spTgt spid="30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blinds(horizontal)">
                                      <p:cBhvr>
                                        <p:cTn id="17" dur="500"/>
                                        <p:tgtEl>
                                          <p:spTgt spid="3075">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075">
                                            <p:txEl>
                                              <p:pRg st="3" end="3"/>
                                            </p:txEl>
                                          </p:spTgt>
                                        </p:tgtEl>
                                        <p:attrNameLst>
                                          <p:attrName>style.visibility</p:attrName>
                                        </p:attrNameLst>
                                      </p:cBhvr>
                                      <p:to>
                                        <p:strVal val="visible"/>
                                      </p:to>
                                    </p:set>
                                    <p:animEffect transition="in" filter="blinds(horizontal)">
                                      <p:cBhvr>
                                        <p:cTn id="20" dur="500"/>
                                        <p:tgtEl>
                                          <p:spTgt spid="3075">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075">
                                            <p:txEl>
                                              <p:pRg st="4" end="4"/>
                                            </p:txEl>
                                          </p:spTgt>
                                        </p:tgtEl>
                                        <p:attrNameLst>
                                          <p:attrName>style.visibility</p:attrName>
                                        </p:attrNameLst>
                                      </p:cBhvr>
                                      <p:to>
                                        <p:strVal val="visible"/>
                                      </p:to>
                                    </p:set>
                                    <p:animEffect transition="in" filter="blinds(horizontal)">
                                      <p:cBhvr>
                                        <p:cTn id="23" dur="500"/>
                                        <p:tgtEl>
                                          <p:spTgt spid="307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075">
                                            <p:txEl>
                                              <p:pRg st="5" end="5"/>
                                            </p:txEl>
                                          </p:spTgt>
                                        </p:tgtEl>
                                        <p:attrNameLst>
                                          <p:attrName>style.visibility</p:attrName>
                                        </p:attrNameLst>
                                      </p:cBhvr>
                                      <p:to>
                                        <p:strVal val="visible"/>
                                      </p:to>
                                    </p:set>
                                    <p:animEffect transition="in" filter="blinds(horizontal)">
                                      <p:cBhvr>
                                        <p:cTn id="28" dur="500"/>
                                        <p:tgtEl>
                                          <p:spTgt spid="307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075">
                                            <p:txEl>
                                              <p:pRg st="6" end="6"/>
                                            </p:txEl>
                                          </p:spTgt>
                                        </p:tgtEl>
                                        <p:attrNameLst>
                                          <p:attrName>style.visibility</p:attrName>
                                        </p:attrNameLst>
                                      </p:cBhvr>
                                      <p:to>
                                        <p:strVal val="visible"/>
                                      </p:to>
                                    </p:set>
                                    <p:animEffect transition="in" filter="blinds(horizontal)">
                                      <p:cBhvr>
                                        <p:cTn id="33" dur="500"/>
                                        <p:tgtEl>
                                          <p:spTgt spid="3075">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075">
                                            <p:txEl>
                                              <p:pRg st="7" end="7"/>
                                            </p:txEl>
                                          </p:spTgt>
                                        </p:tgtEl>
                                        <p:attrNameLst>
                                          <p:attrName>style.visibility</p:attrName>
                                        </p:attrNameLst>
                                      </p:cBhvr>
                                      <p:to>
                                        <p:strVal val="visible"/>
                                      </p:to>
                                    </p:set>
                                    <p:animEffect transition="in" filter="blinds(horizontal)">
                                      <p:cBhvr>
                                        <p:cTn id="38" dur="500"/>
                                        <p:tgtEl>
                                          <p:spTgt spid="3075">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075">
                                            <p:txEl>
                                              <p:pRg st="8" end="8"/>
                                            </p:txEl>
                                          </p:spTgt>
                                        </p:tgtEl>
                                        <p:attrNameLst>
                                          <p:attrName>style.visibility</p:attrName>
                                        </p:attrNameLst>
                                      </p:cBhvr>
                                      <p:to>
                                        <p:strVal val="visible"/>
                                      </p:to>
                                    </p:set>
                                    <p:animEffect transition="in" filter="blinds(horizontal)">
                                      <p:cBhvr>
                                        <p:cTn id="43" dur="500"/>
                                        <p:tgtEl>
                                          <p:spTgt spid="307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fontScale="92500" lnSpcReduction="20000"/>
          </a:bodyPr>
          <a:lstStyle/>
          <a:p>
            <a:pPr>
              <a:buNone/>
            </a:pPr>
            <a:r>
              <a:rPr lang="en-GB" b="1" dirty="0"/>
              <a:t>In-text: </a:t>
            </a:r>
            <a:r>
              <a:rPr lang="en-GB" dirty="0"/>
              <a:t>Direct sources or quotes are references in the body of the assignment. </a:t>
            </a:r>
          </a:p>
          <a:p>
            <a:r>
              <a:rPr lang="en-GB" u="sng" dirty="0"/>
              <a:t>Single Author: </a:t>
            </a:r>
            <a:r>
              <a:rPr lang="en-GB" dirty="0"/>
              <a:t>You do so by including the author’s family name, year and, where applicable, the page number.</a:t>
            </a:r>
          </a:p>
          <a:p>
            <a:pPr lvl="2"/>
            <a:r>
              <a:rPr lang="en-GB" sz="2000" dirty="0"/>
              <a:t>“</a:t>
            </a:r>
            <a:r>
              <a:rPr lang="en-GB" sz="2000" i="1" dirty="0"/>
              <a:t>M-commerce, a process of selling and buying using mobile devices, is and will continue to grow for the foreseeable future. The technology has its characteristics and limitations, but great opportunities for businesses as sales growth and new business models continue to outpace other technologies.” </a:t>
            </a:r>
            <a:r>
              <a:rPr lang="en-GB" sz="2000" dirty="0">
                <a:solidFill>
                  <a:schemeClr val="accent5"/>
                </a:solidFill>
              </a:rPr>
              <a:t>(Safieddine, 2017, p.227).</a:t>
            </a:r>
          </a:p>
          <a:p>
            <a:pPr lvl="2"/>
            <a:r>
              <a:rPr lang="en-GB" sz="2000" dirty="0"/>
              <a:t>M-Commerce is a fast pace technology that continues to expand faster than any other technology </a:t>
            </a:r>
            <a:r>
              <a:rPr lang="en-GB" sz="2000" dirty="0">
                <a:solidFill>
                  <a:schemeClr val="accent5"/>
                </a:solidFill>
              </a:rPr>
              <a:t>(Safieddine, 2017).</a:t>
            </a:r>
          </a:p>
          <a:p>
            <a:pPr lvl="2"/>
            <a:r>
              <a:rPr lang="en-GB" sz="2000" dirty="0">
                <a:solidFill>
                  <a:schemeClr val="accent5"/>
                </a:solidFill>
              </a:rPr>
              <a:t>Safieddine (2017) </a:t>
            </a:r>
            <a:r>
              <a:rPr lang="en-GB" sz="2000" dirty="0"/>
              <a:t>defines M-commerce as the process of selling and buying using portable devices such as mobile phones.</a:t>
            </a:r>
            <a:endParaRPr lang="en-US" sz="2000" dirty="0"/>
          </a:p>
          <a:p>
            <a:pPr lvl="2"/>
            <a:endParaRPr lang="en-GB" sz="1800" b="1" dirty="0"/>
          </a:p>
          <a:p>
            <a:pPr lvl="2">
              <a:buNone/>
            </a:pPr>
            <a:endParaRPr lang="en-GB" dirty="0"/>
          </a:p>
          <a:p>
            <a:endParaRPr lang="en-GB" dirty="0"/>
          </a:p>
        </p:txBody>
      </p:sp>
      <p:sp>
        <p:nvSpPr>
          <p:cNvPr id="5" name="TextBox 4"/>
          <p:cNvSpPr txBox="1"/>
          <p:nvPr/>
        </p:nvSpPr>
        <p:spPr>
          <a:xfrm>
            <a:off x="457200" y="6228090"/>
            <a:ext cx="6336704" cy="523220"/>
          </a:xfrm>
          <a:prstGeom prst="rect">
            <a:avLst/>
          </a:prstGeom>
          <a:noFill/>
        </p:spPr>
        <p:txBody>
          <a:bodyPr wrap="square" rtlCol="0">
            <a:spAutoFit/>
          </a:bodyPr>
          <a:lstStyle/>
          <a:p>
            <a:r>
              <a:rPr lang="en-GB" sz="1400" dirty="0"/>
              <a:t>Safieddine, F., 2017. M-commerce. In </a:t>
            </a:r>
            <a:r>
              <a:rPr lang="en-GB" sz="1400" i="1" dirty="0"/>
              <a:t>Innovations in </a:t>
            </a:r>
            <a:r>
              <a:rPr lang="en-GB" sz="1400" i="1" dirty="0" err="1"/>
              <a:t>e-systems</a:t>
            </a:r>
            <a:r>
              <a:rPr lang="en-GB" sz="1400" i="1" dirty="0"/>
              <a:t> for Business and Commerce</a:t>
            </a:r>
            <a:r>
              <a:rPr lang="en-GB" sz="1400" dirty="0"/>
              <a:t>, Apple Academic Press. Florida, USA.</a:t>
            </a:r>
            <a:endParaRPr lang="en-GB" sz="1050" dirty="0"/>
          </a:p>
        </p:txBody>
      </p:sp>
      <p:pic>
        <p:nvPicPr>
          <p:cNvPr id="7" name="Picture 6" descr="Doc.gif"/>
          <p:cNvPicPr>
            <a:picLocks noChangeAspect="1"/>
          </p:cNvPicPr>
          <p:nvPr/>
        </p:nvPicPr>
        <p:blipFill>
          <a:blip r:embed="rId4"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3"/>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F5041-2D67-44DB-A00F-EA5D7CF07D17}"/>
              </a:ext>
            </a:extLst>
          </p:cNvPr>
          <p:cNvSpPr>
            <a:spLocks noGrp="1"/>
          </p:cNvSpPr>
          <p:nvPr>
            <p:ph type="title"/>
          </p:nvPr>
        </p:nvSpPr>
        <p:spPr/>
        <p:txBody>
          <a:bodyPr/>
          <a:lstStyle/>
          <a:p>
            <a:r>
              <a:rPr lang="en-GB" dirty="0"/>
              <a:t>End of Part 2</a:t>
            </a:r>
          </a:p>
        </p:txBody>
      </p:sp>
      <p:sp>
        <p:nvSpPr>
          <p:cNvPr id="3" name="Content Placeholder 2">
            <a:extLst>
              <a:ext uri="{FF2B5EF4-FFF2-40B4-BE49-F238E27FC236}">
                <a16:creationId xmlns:a16="http://schemas.microsoft.com/office/drawing/2014/main" id="{EAB0BAAF-B745-4EB4-BD7A-0B1D1D8177F6}"/>
              </a:ext>
            </a:extLst>
          </p:cNvPr>
          <p:cNvSpPr>
            <a:spLocks noGrp="1"/>
          </p:cNvSpPr>
          <p:nvPr>
            <p:ph idx="1"/>
          </p:nvPr>
        </p:nvSpPr>
        <p:spPr/>
        <p:txBody>
          <a:bodyPr/>
          <a:lstStyle/>
          <a:p>
            <a:r>
              <a:rPr lang="en-GB" b="1" dirty="0"/>
              <a:t>Activity 8.2. </a:t>
            </a:r>
            <a:r>
              <a:rPr lang="en-GB" dirty="0"/>
              <a:t>Which one of these is a reference and which one is a citation of a source.</a:t>
            </a:r>
          </a:p>
          <a:p>
            <a:pPr lvl="2"/>
            <a:r>
              <a:rPr lang="en-US" sz="1800" dirty="0"/>
              <a:t>“Client scripts are interpreted by the client-browser and are tightly coupled with HTML/ASP inside the browser. ”(</a:t>
            </a:r>
            <a:r>
              <a:rPr lang="en-US" sz="1800" dirty="0" err="1"/>
              <a:t>Negrino</a:t>
            </a:r>
            <a:r>
              <a:rPr lang="en-US" sz="1800" dirty="0"/>
              <a:t> and Dori, 2001, p. 7).</a:t>
            </a:r>
          </a:p>
          <a:p>
            <a:pPr lvl="2"/>
            <a:r>
              <a:rPr lang="en-US" sz="1600" dirty="0" err="1"/>
              <a:t>Negrino</a:t>
            </a:r>
            <a:r>
              <a:rPr lang="en-US" sz="1600" dirty="0"/>
              <a:t>, T., and Dori, S., (2001) </a:t>
            </a:r>
            <a:r>
              <a:rPr lang="en-US" sz="1600" i="1" dirty="0" err="1"/>
              <a:t>JavaScripts</a:t>
            </a:r>
            <a:r>
              <a:rPr lang="en-US" sz="1600" i="1" dirty="0"/>
              <a:t>: For the World Wide Web</a:t>
            </a:r>
            <a:r>
              <a:rPr lang="en-US" sz="1600" dirty="0"/>
              <a:t>. 4th ed.  </a:t>
            </a:r>
            <a:r>
              <a:rPr lang="en-US" sz="1600" dirty="0" err="1"/>
              <a:t>Berkely</a:t>
            </a:r>
            <a:r>
              <a:rPr lang="en-US" sz="1600" dirty="0"/>
              <a:t>: </a:t>
            </a:r>
            <a:r>
              <a:rPr lang="en-US" sz="1600" dirty="0" err="1"/>
              <a:t>Peachpit</a:t>
            </a:r>
            <a:r>
              <a:rPr lang="en-US" sz="1600" dirty="0"/>
              <a:t> Press.</a:t>
            </a:r>
          </a:p>
          <a:p>
            <a:pPr marL="914400" lvl="2" indent="0">
              <a:buNone/>
            </a:pPr>
            <a:endParaRPr lang="en-GB" dirty="0"/>
          </a:p>
          <a:p>
            <a:pPr lvl="1"/>
            <a:endParaRPr lang="en-GB" dirty="0"/>
          </a:p>
        </p:txBody>
      </p:sp>
    </p:spTree>
    <p:extLst>
      <p:ext uri="{BB962C8B-B14F-4D97-AF65-F5344CB8AC3E}">
        <p14:creationId xmlns:p14="http://schemas.microsoft.com/office/powerpoint/2010/main" val="2940347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a:bodyPr>
          <a:lstStyle/>
          <a:p>
            <a:pPr lvl="2"/>
            <a:endParaRPr lang="en-GB" sz="1800" b="1" dirty="0"/>
          </a:p>
          <a:p>
            <a:pPr lvl="2">
              <a:buNone/>
            </a:pPr>
            <a:endParaRPr lang="en-GB" dirty="0"/>
          </a:p>
          <a:p>
            <a:endParaRPr lang="en-GB" dirty="0"/>
          </a:p>
        </p:txBody>
      </p:sp>
      <p:pic>
        <p:nvPicPr>
          <p:cNvPr id="7" name="Picture 6" descr="Doc.gif"/>
          <p:cNvPicPr>
            <a:picLocks noChangeAspect="1"/>
          </p:cNvPicPr>
          <p:nvPr/>
        </p:nvPicPr>
        <p:blipFill>
          <a:blip r:embed="rId3"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957447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a:bodyPr>
          <a:lstStyle/>
          <a:p>
            <a:pPr lvl="2"/>
            <a:endParaRPr lang="en-GB" sz="1800" b="1" dirty="0"/>
          </a:p>
          <a:p>
            <a:pPr lvl="2">
              <a:buNone/>
            </a:pPr>
            <a:endParaRPr lang="en-GB" dirty="0"/>
          </a:p>
          <a:p>
            <a:endParaRPr lang="en-GB" dirty="0"/>
          </a:p>
        </p:txBody>
      </p:sp>
      <p:pic>
        <p:nvPicPr>
          <p:cNvPr id="7" name="Picture 6" descr="Doc.gif"/>
          <p:cNvPicPr>
            <a:picLocks noChangeAspect="1"/>
          </p:cNvPicPr>
          <p:nvPr/>
        </p:nvPicPr>
        <p:blipFill>
          <a:blip r:embed="rId4"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TextBox 8">
            <a:extLst>
              <a:ext uri="{FF2B5EF4-FFF2-40B4-BE49-F238E27FC236}">
                <a16:creationId xmlns:a16="http://schemas.microsoft.com/office/drawing/2014/main" id="{18C2ACCF-5A96-426F-A766-10D5A92DA698}"/>
              </a:ext>
            </a:extLst>
          </p:cNvPr>
          <p:cNvSpPr txBox="1"/>
          <p:nvPr/>
        </p:nvSpPr>
        <p:spPr>
          <a:xfrm>
            <a:off x="742319" y="3284984"/>
            <a:ext cx="8150161" cy="1384995"/>
          </a:xfrm>
          <a:prstGeom prst="rect">
            <a:avLst/>
          </a:prstGeom>
          <a:noFill/>
        </p:spPr>
        <p:txBody>
          <a:bodyPr wrap="square" rtlCol="0">
            <a:spAutoFit/>
          </a:bodyPr>
          <a:lstStyle/>
          <a:p>
            <a:r>
              <a:rPr lang="en-GB" sz="2800" dirty="0"/>
              <a:t>Safieddine, F., 2017. M-commerce. In </a:t>
            </a:r>
            <a:r>
              <a:rPr lang="en-GB" sz="2800" i="1" dirty="0"/>
              <a:t>Innovations in </a:t>
            </a:r>
            <a:r>
              <a:rPr lang="en-GB" sz="2800" i="1" dirty="0" err="1"/>
              <a:t>e-systems</a:t>
            </a:r>
            <a:r>
              <a:rPr lang="en-GB" sz="2800" i="1" dirty="0"/>
              <a:t> for Business and Commerce</a:t>
            </a:r>
            <a:r>
              <a:rPr lang="en-GB" sz="2800" dirty="0"/>
              <a:t>, Apple Academic Press. Florida, USA.</a:t>
            </a:r>
            <a:endParaRPr lang="en-GB" dirty="0"/>
          </a:p>
        </p:txBody>
      </p:sp>
      <p:sp>
        <p:nvSpPr>
          <p:cNvPr id="3" name="TextBox 2">
            <a:extLst>
              <a:ext uri="{FF2B5EF4-FFF2-40B4-BE49-F238E27FC236}">
                <a16:creationId xmlns:a16="http://schemas.microsoft.com/office/drawing/2014/main" id="{84B9C9B4-2096-401F-A228-29CA44D50BEA}"/>
              </a:ext>
            </a:extLst>
          </p:cNvPr>
          <p:cNvSpPr txBox="1"/>
          <p:nvPr/>
        </p:nvSpPr>
        <p:spPr>
          <a:xfrm>
            <a:off x="757532" y="2207913"/>
            <a:ext cx="2884123" cy="461665"/>
          </a:xfrm>
          <a:prstGeom prst="rect">
            <a:avLst/>
          </a:prstGeom>
          <a:noFill/>
        </p:spPr>
        <p:txBody>
          <a:bodyPr wrap="none" rtlCol="0">
            <a:spAutoFit/>
          </a:bodyPr>
          <a:lstStyle/>
          <a:p>
            <a:r>
              <a:rPr lang="en-GB" sz="2400" b="1" dirty="0"/>
              <a:t>Chapter in a book:</a:t>
            </a:r>
          </a:p>
        </p:txBody>
      </p:sp>
    </p:spTree>
    <p:custDataLst>
      <p:tags r:id="rId1"/>
    </p:custDataLst>
    <p:extLst>
      <p:ext uri="{BB962C8B-B14F-4D97-AF65-F5344CB8AC3E}">
        <p14:creationId xmlns:p14="http://schemas.microsoft.com/office/powerpoint/2010/main" val="323853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a:bodyPr>
          <a:lstStyle/>
          <a:p>
            <a:pPr lvl="2"/>
            <a:endParaRPr lang="en-GB" sz="1800" b="1" dirty="0"/>
          </a:p>
          <a:p>
            <a:pPr lvl="2">
              <a:buNone/>
            </a:pPr>
            <a:endParaRPr lang="en-GB" dirty="0"/>
          </a:p>
          <a:p>
            <a:endParaRPr lang="en-GB" dirty="0"/>
          </a:p>
        </p:txBody>
      </p:sp>
      <p:pic>
        <p:nvPicPr>
          <p:cNvPr id="7" name="Picture 6" descr="Doc.gif"/>
          <p:cNvPicPr>
            <a:picLocks noChangeAspect="1"/>
          </p:cNvPicPr>
          <p:nvPr/>
        </p:nvPicPr>
        <p:blipFill>
          <a:blip r:embed="rId4"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Speech Bubble: Rectangle with Corners Rounded 2">
            <a:extLst>
              <a:ext uri="{FF2B5EF4-FFF2-40B4-BE49-F238E27FC236}">
                <a16:creationId xmlns:a16="http://schemas.microsoft.com/office/drawing/2014/main" id="{74034397-23ED-43B0-A9A8-689A982DA2ED}"/>
              </a:ext>
            </a:extLst>
          </p:cNvPr>
          <p:cNvSpPr/>
          <p:nvPr/>
        </p:nvSpPr>
        <p:spPr>
          <a:xfrm>
            <a:off x="443591" y="2379297"/>
            <a:ext cx="6048672" cy="612648"/>
          </a:xfrm>
          <a:prstGeom prst="wedgeRoundRectCallout">
            <a:avLst>
              <a:gd name="adj1" fmla="val -20833"/>
              <a:gd name="adj2" fmla="val 857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Author’s name: Family, First letter of first name. </a:t>
            </a:r>
          </a:p>
        </p:txBody>
      </p:sp>
      <p:sp>
        <p:nvSpPr>
          <p:cNvPr id="9" name="TextBox 8">
            <a:extLst>
              <a:ext uri="{FF2B5EF4-FFF2-40B4-BE49-F238E27FC236}">
                <a16:creationId xmlns:a16="http://schemas.microsoft.com/office/drawing/2014/main" id="{9AD4AD93-A860-4DC5-95EE-B116D6147FD5}"/>
              </a:ext>
            </a:extLst>
          </p:cNvPr>
          <p:cNvSpPr txBox="1"/>
          <p:nvPr/>
        </p:nvSpPr>
        <p:spPr>
          <a:xfrm>
            <a:off x="742319" y="3284984"/>
            <a:ext cx="8150161" cy="1384995"/>
          </a:xfrm>
          <a:prstGeom prst="rect">
            <a:avLst/>
          </a:prstGeom>
          <a:noFill/>
        </p:spPr>
        <p:txBody>
          <a:bodyPr wrap="square" rtlCol="0">
            <a:spAutoFit/>
          </a:bodyPr>
          <a:lstStyle/>
          <a:p>
            <a:r>
              <a:rPr lang="en-GB" sz="2800" dirty="0">
                <a:solidFill>
                  <a:srgbClr val="FF0000"/>
                </a:solidFill>
              </a:rPr>
              <a:t>Safieddine, F., </a:t>
            </a:r>
            <a:r>
              <a:rPr lang="en-GB" sz="2800" dirty="0"/>
              <a:t>2017. M-commerce. In </a:t>
            </a:r>
            <a:r>
              <a:rPr lang="en-GB" sz="2800" i="1" dirty="0"/>
              <a:t>Innovations in </a:t>
            </a:r>
            <a:r>
              <a:rPr lang="en-GB" sz="2800" i="1" dirty="0" err="1"/>
              <a:t>e-systems</a:t>
            </a:r>
            <a:r>
              <a:rPr lang="en-GB" sz="2800" i="1" dirty="0"/>
              <a:t> for Business and Commerce</a:t>
            </a:r>
            <a:r>
              <a:rPr lang="en-GB" sz="2800" dirty="0"/>
              <a:t>, Apple Academic Press. Florida, USA.</a:t>
            </a:r>
            <a:endParaRPr lang="en-GB" dirty="0"/>
          </a:p>
        </p:txBody>
      </p:sp>
    </p:spTree>
    <p:custDataLst>
      <p:tags r:id="rId1"/>
    </p:custDataLst>
    <p:extLst>
      <p:ext uri="{BB962C8B-B14F-4D97-AF65-F5344CB8AC3E}">
        <p14:creationId xmlns:p14="http://schemas.microsoft.com/office/powerpoint/2010/main" val="347166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a:bodyPr>
          <a:lstStyle/>
          <a:p>
            <a:pPr lvl="2"/>
            <a:endParaRPr lang="en-GB" sz="1800" b="1" dirty="0"/>
          </a:p>
          <a:p>
            <a:pPr lvl="2">
              <a:buNone/>
            </a:pPr>
            <a:endParaRPr lang="en-GB" dirty="0"/>
          </a:p>
          <a:p>
            <a:endParaRPr lang="en-GB" dirty="0"/>
          </a:p>
        </p:txBody>
      </p:sp>
      <p:pic>
        <p:nvPicPr>
          <p:cNvPr id="7" name="Picture 6" descr="Doc.gif"/>
          <p:cNvPicPr>
            <a:picLocks noChangeAspect="1"/>
          </p:cNvPicPr>
          <p:nvPr/>
        </p:nvPicPr>
        <p:blipFill>
          <a:blip r:embed="rId3"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TextBox 8">
            <a:extLst>
              <a:ext uri="{FF2B5EF4-FFF2-40B4-BE49-F238E27FC236}">
                <a16:creationId xmlns:a16="http://schemas.microsoft.com/office/drawing/2014/main" id="{106AD67E-3416-4FCB-888F-3036F1BECB6C}"/>
              </a:ext>
            </a:extLst>
          </p:cNvPr>
          <p:cNvSpPr txBox="1"/>
          <p:nvPr/>
        </p:nvSpPr>
        <p:spPr>
          <a:xfrm>
            <a:off x="742319" y="3284984"/>
            <a:ext cx="8150161" cy="1384995"/>
          </a:xfrm>
          <a:prstGeom prst="rect">
            <a:avLst/>
          </a:prstGeom>
          <a:noFill/>
        </p:spPr>
        <p:txBody>
          <a:bodyPr wrap="square" rtlCol="0">
            <a:spAutoFit/>
          </a:bodyPr>
          <a:lstStyle/>
          <a:p>
            <a:r>
              <a:rPr lang="en-GB" sz="2800" dirty="0"/>
              <a:t>Safieddine, F., </a:t>
            </a:r>
            <a:r>
              <a:rPr lang="en-GB" sz="2800" dirty="0">
                <a:solidFill>
                  <a:srgbClr val="FF0000"/>
                </a:solidFill>
              </a:rPr>
              <a:t>2017. </a:t>
            </a:r>
            <a:r>
              <a:rPr lang="en-GB" sz="2800" dirty="0"/>
              <a:t>M-commerce. In </a:t>
            </a:r>
            <a:r>
              <a:rPr lang="en-GB" sz="2800" i="1" dirty="0"/>
              <a:t>Innovations in </a:t>
            </a:r>
            <a:r>
              <a:rPr lang="en-GB" sz="2800" i="1" dirty="0" err="1"/>
              <a:t>e-systems</a:t>
            </a:r>
            <a:r>
              <a:rPr lang="en-GB" sz="2800" i="1" dirty="0"/>
              <a:t> for Business and Commerce</a:t>
            </a:r>
            <a:r>
              <a:rPr lang="en-GB" sz="2800" dirty="0"/>
              <a:t>, Apple Academic Press. Florida, USA.</a:t>
            </a:r>
            <a:endParaRPr lang="en-GB" dirty="0"/>
          </a:p>
        </p:txBody>
      </p:sp>
      <p:sp>
        <p:nvSpPr>
          <p:cNvPr id="3" name="Speech Bubble: Rectangle with Corners Rounded 2">
            <a:extLst>
              <a:ext uri="{FF2B5EF4-FFF2-40B4-BE49-F238E27FC236}">
                <a16:creationId xmlns:a16="http://schemas.microsoft.com/office/drawing/2014/main" id="{BF05A26D-8F1B-4A44-AE6D-6DEB6E6A4652}"/>
              </a:ext>
            </a:extLst>
          </p:cNvPr>
          <p:cNvSpPr/>
          <p:nvPr/>
        </p:nvSpPr>
        <p:spPr>
          <a:xfrm>
            <a:off x="3203848" y="2492896"/>
            <a:ext cx="914400" cy="61264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Year</a:t>
            </a:r>
          </a:p>
        </p:txBody>
      </p:sp>
    </p:spTree>
    <p:extLst>
      <p:ext uri="{BB962C8B-B14F-4D97-AF65-F5344CB8AC3E}">
        <p14:creationId xmlns:p14="http://schemas.microsoft.com/office/powerpoint/2010/main" val="4219681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a:bodyPr>
          <a:lstStyle/>
          <a:p>
            <a:pPr lvl="2"/>
            <a:endParaRPr lang="en-GB" sz="1800" b="1" dirty="0"/>
          </a:p>
          <a:p>
            <a:pPr lvl="2">
              <a:buNone/>
            </a:pPr>
            <a:endParaRPr lang="en-GB" dirty="0"/>
          </a:p>
          <a:p>
            <a:endParaRPr lang="en-GB" dirty="0"/>
          </a:p>
        </p:txBody>
      </p:sp>
      <p:pic>
        <p:nvPicPr>
          <p:cNvPr id="7" name="Picture 6" descr="Doc.gif"/>
          <p:cNvPicPr>
            <a:picLocks noChangeAspect="1"/>
          </p:cNvPicPr>
          <p:nvPr/>
        </p:nvPicPr>
        <p:blipFill>
          <a:blip r:embed="rId3"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TextBox 8">
            <a:extLst>
              <a:ext uri="{FF2B5EF4-FFF2-40B4-BE49-F238E27FC236}">
                <a16:creationId xmlns:a16="http://schemas.microsoft.com/office/drawing/2014/main" id="{106AD67E-3416-4FCB-888F-3036F1BECB6C}"/>
              </a:ext>
            </a:extLst>
          </p:cNvPr>
          <p:cNvSpPr txBox="1"/>
          <p:nvPr/>
        </p:nvSpPr>
        <p:spPr>
          <a:xfrm>
            <a:off x="742319" y="3284984"/>
            <a:ext cx="8150161" cy="1384995"/>
          </a:xfrm>
          <a:prstGeom prst="rect">
            <a:avLst/>
          </a:prstGeom>
          <a:noFill/>
        </p:spPr>
        <p:txBody>
          <a:bodyPr wrap="square" rtlCol="0">
            <a:spAutoFit/>
          </a:bodyPr>
          <a:lstStyle/>
          <a:p>
            <a:r>
              <a:rPr lang="en-GB" sz="2800" dirty="0"/>
              <a:t>Safieddine, F., 2017. </a:t>
            </a:r>
            <a:r>
              <a:rPr lang="en-GB" sz="2800" dirty="0">
                <a:solidFill>
                  <a:srgbClr val="FF0000"/>
                </a:solidFill>
              </a:rPr>
              <a:t>M-commerce. </a:t>
            </a:r>
            <a:r>
              <a:rPr lang="en-GB" sz="2800" dirty="0"/>
              <a:t>In </a:t>
            </a:r>
            <a:r>
              <a:rPr lang="en-GB" sz="2800" i="1" dirty="0"/>
              <a:t>Innovations in </a:t>
            </a:r>
            <a:r>
              <a:rPr lang="en-GB" sz="2800" i="1" dirty="0" err="1"/>
              <a:t>e-systems</a:t>
            </a:r>
            <a:r>
              <a:rPr lang="en-GB" sz="2800" i="1" dirty="0"/>
              <a:t> for Business and Commerce</a:t>
            </a:r>
            <a:r>
              <a:rPr lang="en-GB" sz="2800" dirty="0"/>
              <a:t>, Apple Academic Press. Florida, USA.</a:t>
            </a:r>
            <a:endParaRPr lang="en-GB" dirty="0"/>
          </a:p>
        </p:txBody>
      </p:sp>
      <p:sp>
        <p:nvSpPr>
          <p:cNvPr id="3" name="Speech Bubble: Rectangle with Corners Rounded 2">
            <a:extLst>
              <a:ext uri="{FF2B5EF4-FFF2-40B4-BE49-F238E27FC236}">
                <a16:creationId xmlns:a16="http://schemas.microsoft.com/office/drawing/2014/main" id="{D126328D-73C0-4516-9367-88DF1ED5A438}"/>
              </a:ext>
            </a:extLst>
          </p:cNvPr>
          <p:cNvSpPr/>
          <p:nvPr/>
        </p:nvSpPr>
        <p:spPr>
          <a:xfrm>
            <a:off x="4608004" y="2589634"/>
            <a:ext cx="1836204" cy="61264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Title*</a:t>
            </a:r>
          </a:p>
        </p:txBody>
      </p:sp>
      <p:sp>
        <p:nvSpPr>
          <p:cNvPr id="4" name="TextBox 3">
            <a:extLst>
              <a:ext uri="{FF2B5EF4-FFF2-40B4-BE49-F238E27FC236}">
                <a16:creationId xmlns:a16="http://schemas.microsoft.com/office/drawing/2014/main" id="{D3AA3468-E32B-4FBD-ADEE-04D7BDE8A1C8}"/>
              </a:ext>
            </a:extLst>
          </p:cNvPr>
          <p:cNvSpPr txBox="1"/>
          <p:nvPr/>
        </p:nvSpPr>
        <p:spPr>
          <a:xfrm>
            <a:off x="1187624" y="5877272"/>
            <a:ext cx="3057440" cy="369332"/>
          </a:xfrm>
          <a:prstGeom prst="rect">
            <a:avLst/>
          </a:prstGeom>
          <a:noFill/>
        </p:spPr>
        <p:txBody>
          <a:bodyPr wrap="none" rtlCol="0">
            <a:spAutoFit/>
          </a:bodyPr>
          <a:lstStyle/>
          <a:p>
            <a:r>
              <a:rPr lang="en-GB" dirty="0"/>
              <a:t>* Chapter, Article Title..…etc</a:t>
            </a:r>
          </a:p>
        </p:txBody>
      </p:sp>
    </p:spTree>
    <p:extLst>
      <p:ext uri="{BB962C8B-B14F-4D97-AF65-F5344CB8AC3E}">
        <p14:creationId xmlns:p14="http://schemas.microsoft.com/office/powerpoint/2010/main" val="1190081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a:bodyPr>
          <a:lstStyle/>
          <a:p>
            <a:pPr lvl="2"/>
            <a:endParaRPr lang="en-GB" sz="1800" b="1" dirty="0"/>
          </a:p>
          <a:p>
            <a:pPr lvl="2">
              <a:buNone/>
            </a:pPr>
            <a:endParaRPr lang="en-GB" dirty="0"/>
          </a:p>
          <a:p>
            <a:endParaRPr lang="en-GB" dirty="0"/>
          </a:p>
        </p:txBody>
      </p:sp>
      <p:pic>
        <p:nvPicPr>
          <p:cNvPr id="7" name="Picture 6" descr="Doc.gif"/>
          <p:cNvPicPr>
            <a:picLocks noChangeAspect="1"/>
          </p:cNvPicPr>
          <p:nvPr/>
        </p:nvPicPr>
        <p:blipFill>
          <a:blip r:embed="rId3"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TextBox 8">
            <a:extLst>
              <a:ext uri="{FF2B5EF4-FFF2-40B4-BE49-F238E27FC236}">
                <a16:creationId xmlns:a16="http://schemas.microsoft.com/office/drawing/2014/main" id="{106AD67E-3416-4FCB-888F-3036F1BECB6C}"/>
              </a:ext>
            </a:extLst>
          </p:cNvPr>
          <p:cNvSpPr txBox="1"/>
          <p:nvPr/>
        </p:nvSpPr>
        <p:spPr>
          <a:xfrm>
            <a:off x="742319" y="3284984"/>
            <a:ext cx="8150161" cy="1384995"/>
          </a:xfrm>
          <a:prstGeom prst="rect">
            <a:avLst/>
          </a:prstGeom>
          <a:noFill/>
        </p:spPr>
        <p:txBody>
          <a:bodyPr wrap="square" rtlCol="0">
            <a:spAutoFit/>
          </a:bodyPr>
          <a:lstStyle/>
          <a:p>
            <a:r>
              <a:rPr lang="en-GB" sz="2800" dirty="0"/>
              <a:t>Safieddine, F., 2017. M-commerce. In </a:t>
            </a:r>
            <a:r>
              <a:rPr lang="en-GB" sz="2800" i="1" dirty="0">
                <a:solidFill>
                  <a:srgbClr val="FF0000"/>
                </a:solidFill>
              </a:rPr>
              <a:t>Innovations in </a:t>
            </a:r>
            <a:r>
              <a:rPr lang="en-GB" sz="2800" i="1" dirty="0" err="1">
                <a:solidFill>
                  <a:srgbClr val="FF0000"/>
                </a:solidFill>
              </a:rPr>
              <a:t>e-systems</a:t>
            </a:r>
            <a:r>
              <a:rPr lang="en-GB" sz="2800" i="1" dirty="0">
                <a:solidFill>
                  <a:srgbClr val="FF0000"/>
                </a:solidFill>
              </a:rPr>
              <a:t> for Business and Commerce</a:t>
            </a:r>
            <a:r>
              <a:rPr lang="en-GB" sz="2800" dirty="0"/>
              <a:t>, Apple Academic Press. Florida, USA.</a:t>
            </a:r>
            <a:endParaRPr lang="en-GB" dirty="0"/>
          </a:p>
        </p:txBody>
      </p:sp>
      <p:sp>
        <p:nvSpPr>
          <p:cNvPr id="3" name="Speech Bubble: Rectangle with Corners Rounded 2">
            <a:extLst>
              <a:ext uri="{FF2B5EF4-FFF2-40B4-BE49-F238E27FC236}">
                <a16:creationId xmlns:a16="http://schemas.microsoft.com/office/drawing/2014/main" id="{7B7906F2-5E89-41D7-87DE-D6D5FDD97DCB}"/>
              </a:ext>
            </a:extLst>
          </p:cNvPr>
          <p:cNvSpPr/>
          <p:nvPr/>
        </p:nvSpPr>
        <p:spPr>
          <a:xfrm>
            <a:off x="7009928" y="2507230"/>
            <a:ext cx="1882552" cy="61264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Book name</a:t>
            </a:r>
          </a:p>
        </p:txBody>
      </p:sp>
      <p:sp>
        <p:nvSpPr>
          <p:cNvPr id="4" name="TextBox 3">
            <a:extLst>
              <a:ext uri="{FF2B5EF4-FFF2-40B4-BE49-F238E27FC236}">
                <a16:creationId xmlns:a16="http://schemas.microsoft.com/office/drawing/2014/main" id="{5FBF24EA-99A7-4441-9C0F-EEBD3613FFE4}"/>
              </a:ext>
            </a:extLst>
          </p:cNvPr>
          <p:cNvSpPr txBox="1"/>
          <p:nvPr/>
        </p:nvSpPr>
        <p:spPr>
          <a:xfrm>
            <a:off x="899592" y="5805264"/>
            <a:ext cx="2629887" cy="369332"/>
          </a:xfrm>
          <a:prstGeom prst="rect">
            <a:avLst/>
          </a:prstGeom>
          <a:noFill/>
        </p:spPr>
        <p:txBody>
          <a:bodyPr wrap="none" rtlCol="0">
            <a:spAutoFit/>
          </a:bodyPr>
          <a:lstStyle/>
          <a:p>
            <a:r>
              <a:rPr lang="en-GB" dirty="0"/>
              <a:t>* The name of the book</a:t>
            </a:r>
          </a:p>
        </p:txBody>
      </p:sp>
    </p:spTree>
    <p:extLst>
      <p:ext uri="{BB962C8B-B14F-4D97-AF65-F5344CB8AC3E}">
        <p14:creationId xmlns:p14="http://schemas.microsoft.com/office/powerpoint/2010/main" val="2883549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a:bodyPr>
          <a:lstStyle/>
          <a:p>
            <a:pPr lvl="2"/>
            <a:endParaRPr lang="en-GB" sz="1800" b="1" dirty="0"/>
          </a:p>
          <a:p>
            <a:pPr lvl="2">
              <a:buNone/>
            </a:pPr>
            <a:endParaRPr lang="en-GB" dirty="0"/>
          </a:p>
          <a:p>
            <a:endParaRPr lang="en-GB" dirty="0"/>
          </a:p>
        </p:txBody>
      </p:sp>
      <p:pic>
        <p:nvPicPr>
          <p:cNvPr id="7" name="Picture 6" descr="Doc.gif"/>
          <p:cNvPicPr>
            <a:picLocks noChangeAspect="1"/>
          </p:cNvPicPr>
          <p:nvPr/>
        </p:nvPicPr>
        <p:blipFill>
          <a:blip r:embed="rId3"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TextBox 8">
            <a:extLst>
              <a:ext uri="{FF2B5EF4-FFF2-40B4-BE49-F238E27FC236}">
                <a16:creationId xmlns:a16="http://schemas.microsoft.com/office/drawing/2014/main" id="{106AD67E-3416-4FCB-888F-3036F1BECB6C}"/>
              </a:ext>
            </a:extLst>
          </p:cNvPr>
          <p:cNvSpPr txBox="1"/>
          <p:nvPr/>
        </p:nvSpPr>
        <p:spPr>
          <a:xfrm>
            <a:off x="742319" y="3284984"/>
            <a:ext cx="8150161" cy="1384995"/>
          </a:xfrm>
          <a:prstGeom prst="rect">
            <a:avLst/>
          </a:prstGeom>
          <a:noFill/>
        </p:spPr>
        <p:txBody>
          <a:bodyPr wrap="square" rtlCol="0">
            <a:spAutoFit/>
          </a:bodyPr>
          <a:lstStyle/>
          <a:p>
            <a:r>
              <a:rPr lang="en-GB" sz="2800" dirty="0"/>
              <a:t>Safieddine, F., 2017. M-commerce. In </a:t>
            </a:r>
            <a:r>
              <a:rPr lang="en-GB" sz="2800" i="1" dirty="0"/>
              <a:t>Innovations in </a:t>
            </a:r>
            <a:r>
              <a:rPr lang="en-GB" sz="2800" i="1" dirty="0" err="1"/>
              <a:t>e-systems</a:t>
            </a:r>
            <a:r>
              <a:rPr lang="en-GB" sz="2800" i="1" dirty="0"/>
              <a:t> for Business and Commerce</a:t>
            </a:r>
            <a:r>
              <a:rPr lang="en-GB" sz="2800" dirty="0"/>
              <a:t>, </a:t>
            </a:r>
            <a:r>
              <a:rPr lang="en-GB" sz="2800" dirty="0">
                <a:solidFill>
                  <a:srgbClr val="FF0000"/>
                </a:solidFill>
              </a:rPr>
              <a:t>Apple Academic Press. </a:t>
            </a:r>
            <a:r>
              <a:rPr lang="en-GB" sz="2800" dirty="0"/>
              <a:t>Florida, USA.</a:t>
            </a:r>
            <a:endParaRPr lang="en-GB" dirty="0"/>
          </a:p>
        </p:txBody>
      </p:sp>
      <p:sp>
        <p:nvSpPr>
          <p:cNvPr id="3" name="Speech Bubble: Rectangle with Corners Rounded 2">
            <a:extLst>
              <a:ext uri="{FF2B5EF4-FFF2-40B4-BE49-F238E27FC236}">
                <a16:creationId xmlns:a16="http://schemas.microsoft.com/office/drawing/2014/main" id="{F2F5DC0A-8B62-4FBD-9E66-A94C5156A2FC}"/>
              </a:ext>
            </a:extLst>
          </p:cNvPr>
          <p:cNvSpPr/>
          <p:nvPr/>
        </p:nvSpPr>
        <p:spPr>
          <a:xfrm rot="10800000">
            <a:off x="1259632" y="4740384"/>
            <a:ext cx="1944216" cy="61264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76AE6EEB-BA01-491D-A5E8-E79605778783}"/>
              </a:ext>
            </a:extLst>
          </p:cNvPr>
          <p:cNvSpPr txBox="1"/>
          <p:nvPr/>
        </p:nvSpPr>
        <p:spPr>
          <a:xfrm>
            <a:off x="1658505" y="4862042"/>
            <a:ext cx="1146468" cy="369332"/>
          </a:xfrm>
          <a:prstGeom prst="rect">
            <a:avLst/>
          </a:prstGeom>
          <a:noFill/>
        </p:spPr>
        <p:txBody>
          <a:bodyPr wrap="none" rtlCol="0">
            <a:spAutoFit/>
          </a:bodyPr>
          <a:lstStyle/>
          <a:p>
            <a:r>
              <a:rPr lang="en-GB" dirty="0"/>
              <a:t>Publisher</a:t>
            </a:r>
          </a:p>
        </p:txBody>
      </p:sp>
    </p:spTree>
    <p:extLst>
      <p:ext uri="{BB962C8B-B14F-4D97-AF65-F5344CB8AC3E}">
        <p14:creationId xmlns:p14="http://schemas.microsoft.com/office/powerpoint/2010/main" val="3928807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a:bodyPr>
          <a:lstStyle/>
          <a:p>
            <a:pPr lvl="2"/>
            <a:endParaRPr lang="en-GB" sz="1800" b="1" dirty="0"/>
          </a:p>
          <a:p>
            <a:pPr lvl="2">
              <a:buNone/>
            </a:pPr>
            <a:endParaRPr lang="en-GB" dirty="0"/>
          </a:p>
          <a:p>
            <a:endParaRPr lang="en-GB" dirty="0"/>
          </a:p>
        </p:txBody>
      </p:sp>
      <p:pic>
        <p:nvPicPr>
          <p:cNvPr id="7" name="Picture 6" descr="Doc.gif"/>
          <p:cNvPicPr>
            <a:picLocks noChangeAspect="1"/>
          </p:cNvPicPr>
          <p:nvPr/>
        </p:nvPicPr>
        <p:blipFill>
          <a:blip r:embed="rId3"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TextBox 8">
            <a:extLst>
              <a:ext uri="{FF2B5EF4-FFF2-40B4-BE49-F238E27FC236}">
                <a16:creationId xmlns:a16="http://schemas.microsoft.com/office/drawing/2014/main" id="{106AD67E-3416-4FCB-888F-3036F1BECB6C}"/>
              </a:ext>
            </a:extLst>
          </p:cNvPr>
          <p:cNvSpPr txBox="1"/>
          <p:nvPr/>
        </p:nvSpPr>
        <p:spPr>
          <a:xfrm>
            <a:off x="742319" y="3284984"/>
            <a:ext cx="8150161" cy="1384995"/>
          </a:xfrm>
          <a:prstGeom prst="rect">
            <a:avLst/>
          </a:prstGeom>
          <a:noFill/>
        </p:spPr>
        <p:txBody>
          <a:bodyPr wrap="square" rtlCol="0">
            <a:spAutoFit/>
          </a:bodyPr>
          <a:lstStyle/>
          <a:p>
            <a:r>
              <a:rPr lang="en-GB" sz="2800" dirty="0"/>
              <a:t>Safieddine, F., 2017. M-commerce. In </a:t>
            </a:r>
            <a:r>
              <a:rPr lang="en-GB" sz="2800" i="1" dirty="0"/>
              <a:t>Innovations in </a:t>
            </a:r>
            <a:r>
              <a:rPr lang="en-GB" sz="2800" i="1" dirty="0" err="1"/>
              <a:t>e-systems</a:t>
            </a:r>
            <a:r>
              <a:rPr lang="en-GB" sz="2800" i="1" dirty="0"/>
              <a:t> for Business and Commerce</a:t>
            </a:r>
            <a:r>
              <a:rPr lang="en-GB" sz="2800" dirty="0"/>
              <a:t>, Apple Academic Press. </a:t>
            </a:r>
            <a:r>
              <a:rPr lang="en-GB" sz="2800" dirty="0">
                <a:solidFill>
                  <a:srgbClr val="FF0000"/>
                </a:solidFill>
              </a:rPr>
              <a:t>Florida, USA</a:t>
            </a:r>
            <a:r>
              <a:rPr lang="en-GB" sz="2800" dirty="0"/>
              <a:t>.</a:t>
            </a:r>
            <a:endParaRPr lang="en-GB" dirty="0"/>
          </a:p>
        </p:txBody>
      </p:sp>
      <p:sp>
        <p:nvSpPr>
          <p:cNvPr id="3" name="Speech Bubble: Rectangle with Corners Rounded 2">
            <a:extLst>
              <a:ext uri="{FF2B5EF4-FFF2-40B4-BE49-F238E27FC236}">
                <a16:creationId xmlns:a16="http://schemas.microsoft.com/office/drawing/2014/main" id="{6BE7F02C-8624-4FD2-9149-A84272E3C065}"/>
              </a:ext>
            </a:extLst>
          </p:cNvPr>
          <p:cNvSpPr/>
          <p:nvPr/>
        </p:nvSpPr>
        <p:spPr>
          <a:xfrm rot="10800000">
            <a:off x="2982252" y="4759010"/>
            <a:ext cx="3179495" cy="61264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C79023F3-D9BB-4F95-BE23-298E45E42D57}"/>
              </a:ext>
            </a:extLst>
          </p:cNvPr>
          <p:cNvSpPr txBox="1"/>
          <p:nvPr/>
        </p:nvSpPr>
        <p:spPr>
          <a:xfrm>
            <a:off x="3028084" y="4880668"/>
            <a:ext cx="3159839" cy="369332"/>
          </a:xfrm>
          <a:prstGeom prst="rect">
            <a:avLst/>
          </a:prstGeom>
          <a:noFill/>
        </p:spPr>
        <p:txBody>
          <a:bodyPr wrap="none" rtlCol="0">
            <a:spAutoFit/>
          </a:bodyPr>
          <a:lstStyle/>
          <a:p>
            <a:r>
              <a:rPr lang="en-GB" dirty="0"/>
              <a:t>City and Country of publisher</a:t>
            </a:r>
          </a:p>
        </p:txBody>
      </p:sp>
    </p:spTree>
    <p:extLst>
      <p:ext uri="{BB962C8B-B14F-4D97-AF65-F5344CB8AC3E}">
        <p14:creationId xmlns:p14="http://schemas.microsoft.com/office/powerpoint/2010/main" val="511746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What is Plagiarism?</a:t>
            </a:r>
          </a:p>
        </p:txBody>
      </p:sp>
      <p:sp>
        <p:nvSpPr>
          <p:cNvPr id="4"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6" name="Picture 2" descr="Image result for plagiarism">
            <a:extLst>
              <a:ext uri="{FF2B5EF4-FFF2-40B4-BE49-F238E27FC236}">
                <a16:creationId xmlns:a16="http://schemas.microsoft.com/office/drawing/2014/main" id="{9F64474D-612D-4AE9-A18A-BBB14303C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610" y="1505047"/>
            <a:ext cx="7159502" cy="519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375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a:bodyPr>
          <a:lstStyle/>
          <a:p>
            <a:r>
              <a:rPr lang="en-GB" u="sng" dirty="0"/>
              <a:t>Two Authors: </a:t>
            </a:r>
            <a:r>
              <a:rPr lang="en-GB" dirty="0"/>
              <a:t>You do so by including each author’s family name, year, and page.</a:t>
            </a:r>
          </a:p>
          <a:p>
            <a:pPr lvl="2"/>
            <a:r>
              <a:rPr lang="en-GB" sz="2000" dirty="0"/>
              <a:t>“</a:t>
            </a:r>
            <a:r>
              <a:rPr lang="en-GB" sz="2000" i="1" dirty="0"/>
              <a:t>Client scripts are interpreted by the client-browser and are tightly coupled with HTML/ASP inside the browser. </a:t>
            </a:r>
            <a:r>
              <a:rPr lang="en-GB" sz="2000" dirty="0"/>
              <a:t>”(</a:t>
            </a:r>
            <a:r>
              <a:rPr lang="en-GB" sz="2000" dirty="0" err="1">
                <a:solidFill>
                  <a:schemeClr val="accent5"/>
                </a:solidFill>
              </a:rPr>
              <a:t>Negrino</a:t>
            </a:r>
            <a:r>
              <a:rPr lang="en-GB" sz="2000" dirty="0">
                <a:solidFill>
                  <a:schemeClr val="accent5"/>
                </a:solidFill>
              </a:rPr>
              <a:t> and </a:t>
            </a:r>
            <a:r>
              <a:rPr lang="en-GB" sz="2000" dirty="0" err="1">
                <a:solidFill>
                  <a:schemeClr val="accent5"/>
                </a:solidFill>
              </a:rPr>
              <a:t>Dori</a:t>
            </a:r>
            <a:r>
              <a:rPr lang="en-GB" sz="2000" dirty="0">
                <a:solidFill>
                  <a:schemeClr val="accent5"/>
                </a:solidFill>
              </a:rPr>
              <a:t>, 2001, p. 7).</a:t>
            </a:r>
          </a:p>
          <a:p>
            <a:pPr lvl="2"/>
            <a:r>
              <a:rPr lang="en-GB" sz="2000" dirty="0"/>
              <a:t>Browsers interpret client side scripts based on the language they are associated with along with the HTML code </a:t>
            </a:r>
            <a:r>
              <a:rPr lang="en-GB" sz="2000" dirty="0">
                <a:solidFill>
                  <a:schemeClr val="accent5"/>
                </a:solidFill>
              </a:rPr>
              <a:t>(</a:t>
            </a:r>
            <a:r>
              <a:rPr lang="en-GB" sz="2000" dirty="0" err="1">
                <a:solidFill>
                  <a:schemeClr val="accent5"/>
                </a:solidFill>
              </a:rPr>
              <a:t>Negrino</a:t>
            </a:r>
            <a:r>
              <a:rPr lang="en-GB" sz="2000" dirty="0">
                <a:solidFill>
                  <a:schemeClr val="accent5"/>
                </a:solidFill>
              </a:rPr>
              <a:t> and Dori, 2001, p. 7)</a:t>
            </a:r>
            <a:r>
              <a:rPr lang="en-GB" sz="2000" dirty="0"/>
              <a:t>.</a:t>
            </a:r>
          </a:p>
          <a:p>
            <a:pPr lvl="2"/>
            <a:r>
              <a:rPr lang="en-GB" sz="1800" dirty="0" err="1">
                <a:solidFill>
                  <a:schemeClr val="accent5"/>
                </a:solidFill>
              </a:rPr>
              <a:t>Negrino</a:t>
            </a:r>
            <a:r>
              <a:rPr lang="en-GB" sz="1800" dirty="0">
                <a:solidFill>
                  <a:schemeClr val="accent5"/>
                </a:solidFill>
              </a:rPr>
              <a:t> and </a:t>
            </a:r>
            <a:r>
              <a:rPr lang="en-GB" sz="1800" dirty="0" err="1">
                <a:solidFill>
                  <a:schemeClr val="accent5"/>
                </a:solidFill>
              </a:rPr>
              <a:t>Dori</a:t>
            </a:r>
            <a:r>
              <a:rPr lang="en-GB" sz="1800" dirty="0">
                <a:solidFill>
                  <a:schemeClr val="accent5"/>
                </a:solidFill>
              </a:rPr>
              <a:t> (2001) </a:t>
            </a:r>
            <a:r>
              <a:rPr lang="en-GB" sz="1800" dirty="0"/>
              <a:t>explained the uniqueness of client scripts that embed themselves in the HTML code and are interpreted by the browser.</a:t>
            </a:r>
          </a:p>
          <a:p>
            <a:pPr lvl="2">
              <a:buNone/>
            </a:pPr>
            <a:endParaRPr lang="en-GB" dirty="0"/>
          </a:p>
          <a:p>
            <a:endParaRPr lang="en-GB" dirty="0"/>
          </a:p>
        </p:txBody>
      </p:sp>
      <p:sp>
        <p:nvSpPr>
          <p:cNvPr id="5" name="TextBox 4"/>
          <p:cNvSpPr txBox="1"/>
          <p:nvPr/>
        </p:nvSpPr>
        <p:spPr>
          <a:xfrm>
            <a:off x="788052" y="6136738"/>
            <a:ext cx="6336704" cy="523220"/>
          </a:xfrm>
          <a:prstGeom prst="rect">
            <a:avLst/>
          </a:prstGeom>
          <a:noFill/>
        </p:spPr>
        <p:txBody>
          <a:bodyPr wrap="square" rtlCol="0">
            <a:spAutoFit/>
          </a:bodyPr>
          <a:lstStyle/>
          <a:p>
            <a:r>
              <a:rPr lang="en-GB" sz="1400" dirty="0" err="1"/>
              <a:t>Negrino</a:t>
            </a:r>
            <a:r>
              <a:rPr lang="en-GB" sz="1400" dirty="0"/>
              <a:t>, T., and Dori, S., 2001. </a:t>
            </a:r>
            <a:r>
              <a:rPr lang="en-GB" sz="1400" i="1" dirty="0" err="1"/>
              <a:t>JavaScripts</a:t>
            </a:r>
            <a:r>
              <a:rPr lang="en-GB" sz="1400" i="1" dirty="0"/>
              <a:t>: For the World Wide Web</a:t>
            </a:r>
            <a:r>
              <a:rPr lang="en-GB" sz="1400" dirty="0"/>
              <a:t>. 4</a:t>
            </a:r>
            <a:r>
              <a:rPr lang="en-GB" sz="1400" baseline="30000" dirty="0"/>
              <a:t>th</a:t>
            </a:r>
            <a:r>
              <a:rPr lang="en-GB" sz="1400" dirty="0"/>
              <a:t> ed.  </a:t>
            </a:r>
            <a:r>
              <a:rPr lang="en-GB" sz="1400" dirty="0" err="1"/>
              <a:t>Berkely</a:t>
            </a:r>
            <a:r>
              <a:rPr lang="en-GB" sz="1400" dirty="0"/>
              <a:t>: </a:t>
            </a:r>
            <a:r>
              <a:rPr lang="en-GB" sz="1400" dirty="0" err="1"/>
              <a:t>Peachpit</a:t>
            </a:r>
            <a:r>
              <a:rPr lang="en-GB" sz="1400" dirty="0"/>
              <a:t> Press.</a:t>
            </a:r>
          </a:p>
        </p:txBody>
      </p:sp>
      <p:pic>
        <p:nvPicPr>
          <p:cNvPr id="7" name="Picture 6" descr="Doc.gif"/>
          <p:cNvPicPr>
            <a:picLocks noChangeAspect="1"/>
          </p:cNvPicPr>
          <p:nvPr/>
        </p:nvPicPr>
        <p:blipFill>
          <a:blip r:embed="rId4"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lnSpcReduction="10000"/>
          </a:bodyPr>
          <a:lstStyle/>
          <a:p>
            <a:r>
              <a:rPr lang="en-GB" u="sng" dirty="0"/>
              <a:t>Three Authors: </a:t>
            </a:r>
            <a:r>
              <a:rPr lang="en-GB" dirty="0"/>
              <a:t>You do so by including each author’s family name and year.</a:t>
            </a:r>
          </a:p>
          <a:p>
            <a:pPr lvl="2"/>
            <a:r>
              <a:rPr lang="en-GB" sz="2000" dirty="0"/>
              <a:t>“The setting up of e-university has been slow-going. Much of e-university slow progress has been attributed to poor business models, branding, disruptive technologies, lack of organisational structure that accommodates such challenges, and failure to integrate a blended approach.” </a:t>
            </a:r>
            <a:r>
              <a:rPr lang="en-GB" sz="2000" dirty="0">
                <a:solidFill>
                  <a:schemeClr val="accent5"/>
                </a:solidFill>
              </a:rPr>
              <a:t>(Ismail, Safieddine, </a:t>
            </a:r>
            <a:r>
              <a:rPr lang="en-GB" sz="2000" dirty="0" err="1">
                <a:solidFill>
                  <a:schemeClr val="accent5"/>
                </a:solidFill>
              </a:rPr>
              <a:t>Jaradat</a:t>
            </a:r>
            <a:r>
              <a:rPr lang="en-GB" sz="2000" dirty="0">
                <a:solidFill>
                  <a:schemeClr val="accent5"/>
                </a:solidFill>
              </a:rPr>
              <a:t>, 2019).</a:t>
            </a:r>
          </a:p>
          <a:p>
            <a:pPr lvl="2"/>
            <a:r>
              <a:rPr lang="en-GB" sz="2000" dirty="0"/>
              <a:t>Many challenges face the re-introduction of e-universities </a:t>
            </a:r>
            <a:r>
              <a:rPr lang="en-GB" sz="2000" dirty="0">
                <a:solidFill>
                  <a:schemeClr val="accent5"/>
                </a:solidFill>
              </a:rPr>
              <a:t>(Ismail, Safieddine, </a:t>
            </a:r>
            <a:r>
              <a:rPr lang="en-GB" sz="2000" dirty="0" err="1">
                <a:solidFill>
                  <a:schemeClr val="accent5"/>
                </a:solidFill>
              </a:rPr>
              <a:t>Jaradat</a:t>
            </a:r>
            <a:r>
              <a:rPr lang="en-GB" sz="2000" dirty="0">
                <a:solidFill>
                  <a:schemeClr val="accent5"/>
                </a:solidFill>
              </a:rPr>
              <a:t>, 2019)</a:t>
            </a:r>
            <a:r>
              <a:rPr lang="en-GB" sz="2000" dirty="0"/>
              <a:t>.</a:t>
            </a:r>
          </a:p>
          <a:p>
            <a:pPr lvl="2"/>
            <a:r>
              <a:rPr lang="en-GB" sz="2000" dirty="0"/>
              <a:t>In defining e-university challenges Ismail, Safieddine, </a:t>
            </a:r>
            <a:r>
              <a:rPr lang="en-GB" sz="2000" dirty="0" err="1"/>
              <a:t>Jaradat</a:t>
            </a:r>
            <a:r>
              <a:rPr lang="en-GB" sz="2000" dirty="0"/>
              <a:t> (2019) explain that, among many things, the poor business model has hampered its reintroduction. </a:t>
            </a:r>
            <a:endParaRPr lang="en-GB" sz="1800" b="1" dirty="0"/>
          </a:p>
          <a:p>
            <a:pPr lvl="2">
              <a:buNone/>
            </a:pPr>
            <a:endParaRPr lang="en-GB" dirty="0"/>
          </a:p>
          <a:p>
            <a:endParaRPr lang="en-GB" dirty="0"/>
          </a:p>
        </p:txBody>
      </p:sp>
      <p:sp>
        <p:nvSpPr>
          <p:cNvPr id="5" name="TextBox 4"/>
          <p:cNvSpPr txBox="1"/>
          <p:nvPr/>
        </p:nvSpPr>
        <p:spPr>
          <a:xfrm>
            <a:off x="500034" y="6198255"/>
            <a:ext cx="6336704" cy="523220"/>
          </a:xfrm>
          <a:prstGeom prst="rect">
            <a:avLst/>
          </a:prstGeom>
          <a:noFill/>
        </p:spPr>
        <p:txBody>
          <a:bodyPr wrap="square" rtlCol="0">
            <a:spAutoFit/>
          </a:bodyPr>
          <a:lstStyle/>
          <a:p>
            <a:r>
              <a:rPr lang="en-GB" sz="1400" dirty="0"/>
              <a:t>Ismail, R., Safieddine, F. and </a:t>
            </a:r>
            <a:r>
              <a:rPr lang="en-GB" sz="1400" dirty="0" err="1"/>
              <a:t>Jaradat</a:t>
            </a:r>
            <a:r>
              <a:rPr lang="en-GB" sz="1400" dirty="0"/>
              <a:t>, A., 2019. E-university delivery model: handling the evaluation process. </a:t>
            </a:r>
            <a:r>
              <a:rPr lang="en-GB" sz="1400" i="1" dirty="0"/>
              <a:t>Business Process Management Journal</a:t>
            </a:r>
            <a:r>
              <a:rPr lang="en-GB" sz="1400" dirty="0"/>
              <a:t>.</a:t>
            </a:r>
            <a:endParaRPr lang="en-GB" sz="1050" b="1" dirty="0"/>
          </a:p>
        </p:txBody>
      </p:sp>
      <p:pic>
        <p:nvPicPr>
          <p:cNvPr id="7" name="Picture 6" descr="Doc.gif"/>
          <p:cNvPicPr>
            <a:picLocks noChangeAspect="1"/>
          </p:cNvPicPr>
          <p:nvPr/>
        </p:nvPicPr>
        <p:blipFill>
          <a:blip r:embed="rId4"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3"/>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fontScale="92500" lnSpcReduction="10000"/>
          </a:bodyPr>
          <a:lstStyle/>
          <a:p>
            <a:r>
              <a:rPr lang="en-GB" u="sng" dirty="0"/>
              <a:t>Many Authors: </a:t>
            </a:r>
            <a:r>
              <a:rPr lang="en-GB" dirty="0"/>
              <a:t>More than three authors only include first author’s family name and follow it with </a:t>
            </a:r>
            <a:r>
              <a:rPr lang="en-GB" b="1" dirty="0"/>
              <a:t>et al</a:t>
            </a:r>
            <a:r>
              <a:rPr lang="en-GB" dirty="0"/>
              <a:t>, then year and page.</a:t>
            </a:r>
          </a:p>
          <a:p>
            <a:pPr lvl="1"/>
            <a:r>
              <a:rPr lang="en-GB" b="1" dirty="0"/>
              <a:t>et al </a:t>
            </a:r>
            <a:r>
              <a:rPr lang="en-GB" dirty="0"/>
              <a:t>is Latin for ‘ and others’.</a:t>
            </a:r>
          </a:p>
          <a:p>
            <a:pPr lvl="2"/>
            <a:r>
              <a:rPr lang="en-GB" sz="2000" dirty="0"/>
              <a:t>“E-learning has evolved over the last two decades from being a supplementary tool to becoming an essential companion to class teaching.” </a:t>
            </a:r>
            <a:r>
              <a:rPr lang="en-GB" sz="2000" dirty="0">
                <a:solidFill>
                  <a:schemeClr val="accent5"/>
                </a:solidFill>
              </a:rPr>
              <a:t>(</a:t>
            </a:r>
            <a:r>
              <a:rPr lang="de-DE" sz="2000" dirty="0">
                <a:solidFill>
                  <a:schemeClr val="accent5"/>
                </a:solidFill>
              </a:rPr>
              <a:t>Safieddine et al., 2016, P. 983</a:t>
            </a:r>
            <a:r>
              <a:rPr lang="en-GB" sz="2000" dirty="0">
                <a:solidFill>
                  <a:schemeClr val="accent5"/>
                </a:solidFill>
              </a:rPr>
              <a:t>).</a:t>
            </a:r>
          </a:p>
          <a:p>
            <a:pPr lvl="2"/>
            <a:r>
              <a:rPr lang="en-GB" sz="2000" dirty="0"/>
              <a:t>It is hard to imagine a higher education institution that does not have a supplementary online e-learning tool </a:t>
            </a:r>
            <a:r>
              <a:rPr lang="en-GB" sz="2000" dirty="0">
                <a:solidFill>
                  <a:schemeClr val="accent5"/>
                </a:solidFill>
              </a:rPr>
              <a:t>(</a:t>
            </a:r>
            <a:r>
              <a:rPr lang="de-DE" sz="2000" dirty="0">
                <a:solidFill>
                  <a:schemeClr val="accent5"/>
                </a:solidFill>
              </a:rPr>
              <a:t>Safieddine et al., 2016, P. 983</a:t>
            </a:r>
            <a:r>
              <a:rPr lang="en-GB" sz="2000" dirty="0">
                <a:solidFill>
                  <a:schemeClr val="accent5"/>
                </a:solidFill>
              </a:rPr>
              <a:t>).</a:t>
            </a:r>
          </a:p>
          <a:p>
            <a:pPr lvl="2"/>
            <a:r>
              <a:rPr lang="en-GB" sz="2000" dirty="0"/>
              <a:t>In a study on e-learning tools, Safieddine et al (2016) examined that tablets can be successful if restricted to educational purposes only.</a:t>
            </a:r>
          </a:p>
          <a:p>
            <a:pPr lvl="2"/>
            <a:endParaRPr lang="en-GB" sz="1800" b="1" dirty="0"/>
          </a:p>
          <a:p>
            <a:pPr lvl="2">
              <a:buNone/>
            </a:pPr>
            <a:endParaRPr lang="en-GB" dirty="0"/>
          </a:p>
          <a:p>
            <a:endParaRPr lang="en-GB" dirty="0"/>
          </a:p>
        </p:txBody>
      </p:sp>
      <p:sp>
        <p:nvSpPr>
          <p:cNvPr id="5" name="TextBox 4"/>
          <p:cNvSpPr txBox="1"/>
          <p:nvPr/>
        </p:nvSpPr>
        <p:spPr>
          <a:xfrm>
            <a:off x="216496" y="6112382"/>
            <a:ext cx="6336704" cy="646331"/>
          </a:xfrm>
          <a:prstGeom prst="rect">
            <a:avLst/>
          </a:prstGeom>
          <a:noFill/>
        </p:spPr>
        <p:txBody>
          <a:bodyPr wrap="square" rtlCol="0">
            <a:spAutoFit/>
          </a:bodyPr>
          <a:lstStyle/>
          <a:p>
            <a:r>
              <a:rPr lang="en-GB" sz="1200" dirty="0" err="1"/>
              <a:t>Safiedine</a:t>
            </a:r>
            <a:r>
              <a:rPr lang="en-GB" sz="1200" dirty="0"/>
              <a:t>, F., Nakhoul, I., </a:t>
            </a:r>
            <a:r>
              <a:rPr lang="en-GB" sz="1200" dirty="0" err="1"/>
              <a:t>Kayapinar</a:t>
            </a:r>
            <a:r>
              <a:rPr lang="en-GB" sz="1200" dirty="0"/>
              <a:t>, U., </a:t>
            </a:r>
            <a:r>
              <a:rPr lang="en-GB" sz="1200" dirty="0" err="1"/>
              <a:t>Spathopoulou</a:t>
            </a:r>
            <a:r>
              <a:rPr lang="en-GB" sz="1200" dirty="0"/>
              <a:t>, F. and </a:t>
            </a:r>
            <a:r>
              <a:rPr lang="en-GB" sz="1200" dirty="0" err="1"/>
              <a:t>Kadry</a:t>
            </a:r>
            <a:r>
              <a:rPr lang="en-GB" sz="1200" dirty="0"/>
              <a:t>, S., 2016. System requirement analysis for e-learning educational tablets at higher education. In </a:t>
            </a:r>
            <a:r>
              <a:rPr lang="en-GB" sz="1200" i="1" dirty="0"/>
              <a:t>Proceedings in 10th International Technology, Education and Development Conference</a:t>
            </a:r>
            <a:r>
              <a:rPr lang="en-GB" sz="1200" dirty="0"/>
              <a:t> (pp. 983-989).</a:t>
            </a:r>
            <a:endParaRPr lang="en-GB" sz="1000" b="1" i="1" dirty="0"/>
          </a:p>
        </p:txBody>
      </p:sp>
      <p:pic>
        <p:nvPicPr>
          <p:cNvPr id="7" name="Picture 6" descr="Doc.gif"/>
          <p:cNvPicPr>
            <a:picLocks noChangeAspect="1"/>
          </p:cNvPicPr>
          <p:nvPr/>
        </p:nvPicPr>
        <p:blipFill>
          <a:blip r:embed="rId4"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a:xfrm>
            <a:off x="500034" y="1500174"/>
            <a:ext cx="8392446" cy="4525963"/>
          </a:xfrm>
        </p:spPr>
        <p:txBody>
          <a:bodyPr>
            <a:normAutofit/>
          </a:bodyPr>
          <a:lstStyle/>
          <a:p>
            <a:r>
              <a:rPr lang="en-GB" u="sng" dirty="0"/>
              <a:t>More than one </a:t>
            </a:r>
            <a:r>
              <a:rPr lang="en-GB" dirty="0"/>
              <a:t>reference: If more than one author agree on a point, you can reference them with a “;” </a:t>
            </a:r>
          </a:p>
          <a:p>
            <a:pPr lvl="1"/>
            <a:r>
              <a:rPr lang="en-GB" dirty="0"/>
              <a:t>Of course, you cannot use this for direct quote!</a:t>
            </a:r>
          </a:p>
          <a:p>
            <a:pPr lvl="1"/>
            <a:r>
              <a:rPr lang="en-GB" dirty="0"/>
              <a:t>It is probably very difficult to include them as part of the sentence.</a:t>
            </a:r>
          </a:p>
          <a:p>
            <a:pPr lvl="2"/>
            <a:r>
              <a:rPr lang="en-GB" sz="2000" dirty="0"/>
              <a:t>Several researchers have argued that websites start simple but quickly grow to become completely unmanageable and thus careful planning is an essential </a:t>
            </a:r>
            <a:r>
              <a:rPr lang="en-GB" sz="2000" dirty="0">
                <a:solidFill>
                  <a:schemeClr val="accent5"/>
                </a:solidFill>
              </a:rPr>
              <a:t>(</a:t>
            </a:r>
            <a:r>
              <a:rPr lang="en-US" sz="2000" dirty="0">
                <a:solidFill>
                  <a:schemeClr val="accent5"/>
                </a:solidFill>
                <a:cs typeface="Times New Roman" charset="0"/>
              </a:rPr>
              <a:t>Lang , 2001; </a:t>
            </a:r>
            <a:r>
              <a:rPr lang="en-US" sz="2000" dirty="0" err="1">
                <a:solidFill>
                  <a:schemeClr val="accent5"/>
                </a:solidFill>
                <a:cs typeface="Times New Roman" charset="0"/>
              </a:rPr>
              <a:t>Conallen</a:t>
            </a:r>
            <a:r>
              <a:rPr lang="en-US" sz="2000" dirty="0">
                <a:solidFill>
                  <a:schemeClr val="accent5"/>
                </a:solidFill>
                <a:cs typeface="Times New Roman" charset="0"/>
              </a:rPr>
              <a:t>, 2000; Safieddine, 2004; and </a:t>
            </a:r>
            <a:r>
              <a:rPr lang="en-US" sz="2000" dirty="0" err="1">
                <a:solidFill>
                  <a:schemeClr val="accent5"/>
                </a:solidFill>
                <a:cs typeface="Times New Roman" charset="0"/>
              </a:rPr>
              <a:t>Fraternali</a:t>
            </a:r>
            <a:r>
              <a:rPr lang="en-US" sz="2000" dirty="0">
                <a:solidFill>
                  <a:schemeClr val="accent5"/>
                </a:solidFill>
                <a:cs typeface="Times New Roman" charset="0"/>
              </a:rPr>
              <a:t>, 1999). </a:t>
            </a:r>
            <a:endParaRPr lang="en-GB" sz="2000" dirty="0">
              <a:solidFill>
                <a:schemeClr val="accent5"/>
              </a:solidFill>
            </a:endParaRPr>
          </a:p>
          <a:p>
            <a:pPr lvl="2"/>
            <a:endParaRPr lang="en-GB" sz="1800" b="1" dirty="0"/>
          </a:p>
          <a:p>
            <a:pPr lvl="2">
              <a:buNone/>
            </a:pPr>
            <a:endParaRPr lang="en-GB" dirty="0"/>
          </a:p>
          <a:p>
            <a:endParaRPr lang="en-GB" dirty="0"/>
          </a:p>
        </p:txBody>
      </p:sp>
      <p:sp>
        <p:nvSpPr>
          <p:cNvPr id="5" name="TextBox 4"/>
          <p:cNvSpPr txBox="1"/>
          <p:nvPr/>
        </p:nvSpPr>
        <p:spPr>
          <a:xfrm>
            <a:off x="467544" y="6063679"/>
            <a:ext cx="6912768" cy="276999"/>
          </a:xfrm>
          <a:prstGeom prst="rect">
            <a:avLst/>
          </a:prstGeom>
          <a:noFill/>
        </p:spPr>
        <p:txBody>
          <a:bodyPr wrap="square" rtlCol="0">
            <a:spAutoFit/>
          </a:bodyPr>
          <a:lstStyle/>
          <a:p>
            <a:r>
              <a:rPr lang="en-GB" sz="1200" b="1" dirty="0"/>
              <a:t>Of course, all four papers and books should be referenced in your reference list.</a:t>
            </a:r>
          </a:p>
        </p:txBody>
      </p:sp>
      <p:pic>
        <p:nvPicPr>
          <p:cNvPr id="7" name="Picture 6" descr="Doc.gif"/>
          <p:cNvPicPr>
            <a:picLocks noChangeAspect="1"/>
          </p:cNvPicPr>
          <p:nvPr/>
        </p:nvPicPr>
        <p:blipFill>
          <a:blip r:embed="rId4"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3"/>
          <p:cNvSpPr txBox="1">
            <a:spLocks noChangeArrowheads="1"/>
          </p:cNvSpPr>
          <p:nvPr/>
        </p:nvSpPr>
        <p:spPr bwMode="auto">
          <a:xfrm>
            <a:off x="990600" y="1066800"/>
            <a:ext cx="6749752" cy="3416320"/>
          </a:xfrm>
          <a:prstGeom prst="rect">
            <a:avLst/>
          </a:prstGeom>
          <a:noFill/>
          <a:ln w="9525">
            <a:noFill/>
            <a:miter lim="800000"/>
            <a:headEnd/>
            <a:tailEnd/>
          </a:ln>
          <a:effectLst/>
        </p:spPr>
        <p:txBody>
          <a:bodyPr wrap="square">
            <a:spAutoFit/>
          </a:bodyPr>
          <a:lstStyle/>
          <a:p>
            <a:pPr>
              <a:lnSpc>
                <a:spcPct val="200000"/>
              </a:lnSpc>
            </a:pPr>
            <a:r>
              <a:rPr lang="en-CA" sz="2400" b="1" dirty="0">
                <a:latin typeface="ArialMT" charset="0"/>
              </a:rPr>
              <a:t>Direct quotes of less than 40 words:</a:t>
            </a:r>
          </a:p>
          <a:p>
            <a:pPr algn="just"/>
            <a:r>
              <a:rPr lang="en-GB" sz="2400" dirty="0"/>
              <a:t>Green module is a new terminology for teaching that goes beyond just paperless teaching: “A green module is a term the authors define a module that goes beyond paperless delivery to include collection of assessments, marking, and feedback in a completely paperless mood.”</a:t>
            </a:r>
            <a:r>
              <a:rPr lang="en-US" sz="2400" b="1" dirty="0">
                <a:solidFill>
                  <a:srgbClr val="485E2A"/>
                </a:solidFill>
              </a:rPr>
              <a:t>     </a:t>
            </a:r>
          </a:p>
          <a:p>
            <a:r>
              <a:rPr lang="en-US" sz="2400" b="1" dirty="0">
                <a:solidFill>
                  <a:srgbClr val="485E2A"/>
                </a:solidFill>
                <a:latin typeface="ArialMT" charset="0"/>
              </a:rPr>
              <a:t> </a:t>
            </a:r>
            <a:r>
              <a:rPr lang="en-CA" sz="2400" b="1" dirty="0">
                <a:solidFill>
                  <a:srgbClr val="485E2A"/>
                </a:solidFill>
                <a:latin typeface="ArialMT" charset="0"/>
              </a:rPr>
              <a:t>(Safieddine, 2013, p. 1).</a:t>
            </a:r>
            <a:endParaRPr lang="en-CA" sz="1600" dirty="0">
              <a:solidFill>
                <a:srgbClr val="485E2A"/>
              </a:solidFill>
            </a:endParaRPr>
          </a:p>
        </p:txBody>
      </p:sp>
      <p:sp>
        <p:nvSpPr>
          <p:cNvPr id="20485" name="Line 5"/>
          <p:cNvSpPr>
            <a:spLocks noChangeShapeType="1"/>
          </p:cNvSpPr>
          <p:nvPr/>
        </p:nvSpPr>
        <p:spPr bwMode="auto">
          <a:xfrm flipH="1" flipV="1">
            <a:off x="1043608" y="4344144"/>
            <a:ext cx="304800" cy="381000"/>
          </a:xfrm>
          <a:prstGeom prst="line">
            <a:avLst/>
          </a:prstGeom>
          <a:noFill/>
          <a:ln w="9525">
            <a:solidFill>
              <a:schemeClr val="tx1"/>
            </a:solidFill>
            <a:round/>
            <a:headEnd/>
            <a:tailEnd type="triangle" w="med" len="med"/>
          </a:ln>
          <a:effectLst/>
        </p:spPr>
        <p:txBody>
          <a:bodyPr/>
          <a:lstStyle/>
          <a:p>
            <a:endParaRPr lang="en-GB"/>
          </a:p>
        </p:txBody>
      </p:sp>
      <p:sp>
        <p:nvSpPr>
          <p:cNvPr id="6" name="Title 1"/>
          <p:cNvSpPr txBox="1">
            <a:spLocks/>
          </p:cNvSpPr>
          <p:nvPr/>
        </p:nvSpPr>
        <p:spPr>
          <a:xfrm>
            <a:off x="457200" y="274638"/>
            <a:ext cx="8229600" cy="11430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000" b="1" i="0" u="none" strike="noStrike" kern="1200" cap="none" spc="0" normalizeH="0" baseline="0" noProof="0" dirty="0">
                <a:ln>
                  <a:noFill/>
                </a:ln>
                <a:solidFill>
                  <a:srgbClr val="00CCCC"/>
                </a:solidFill>
                <a:effectLst/>
                <a:uLnTx/>
                <a:uFillTx/>
                <a:latin typeface="+mj-lt"/>
                <a:ea typeface="+mj-ea"/>
                <a:cs typeface="+mj-cs"/>
              </a:rPr>
              <a:t>Types of Citation/reference?</a:t>
            </a:r>
          </a:p>
        </p:txBody>
      </p:sp>
      <p:sp>
        <p:nvSpPr>
          <p:cNvPr id="7" name="TextBox 6"/>
          <p:cNvSpPr txBox="1"/>
          <p:nvPr/>
        </p:nvSpPr>
        <p:spPr>
          <a:xfrm>
            <a:off x="827584" y="4797152"/>
            <a:ext cx="1080120" cy="369332"/>
          </a:xfrm>
          <a:prstGeom prst="rect">
            <a:avLst/>
          </a:prstGeom>
          <a:noFill/>
        </p:spPr>
        <p:txBody>
          <a:bodyPr wrap="square" rtlCol="0">
            <a:spAutoFit/>
          </a:bodyPr>
          <a:lstStyle/>
          <a:p>
            <a:r>
              <a:rPr lang="en-GB" dirty="0"/>
              <a:t>space</a:t>
            </a:r>
          </a:p>
        </p:txBody>
      </p:sp>
      <p:sp>
        <p:nvSpPr>
          <p:cNvPr id="8" name="TextBox 7"/>
          <p:cNvSpPr txBox="1"/>
          <p:nvPr/>
        </p:nvSpPr>
        <p:spPr>
          <a:xfrm>
            <a:off x="611560" y="6215746"/>
            <a:ext cx="6336704" cy="646331"/>
          </a:xfrm>
          <a:prstGeom prst="rect">
            <a:avLst/>
          </a:prstGeom>
          <a:noFill/>
        </p:spPr>
        <p:txBody>
          <a:bodyPr wrap="square" rtlCol="0">
            <a:spAutoFit/>
          </a:bodyPr>
          <a:lstStyle/>
          <a:p>
            <a:r>
              <a:rPr lang="en-US" sz="1200" dirty="0"/>
              <a:t>Safieddine, F. and Lee, S., 2013,</a:t>
            </a:r>
            <a:r>
              <a:rPr lang="en-GB" sz="1200" dirty="0"/>
              <a:t> ‘ 7</a:t>
            </a:r>
            <a:r>
              <a:rPr lang="en-GB" sz="1200" baseline="30000" dirty="0"/>
              <a:t>th</a:t>
            </a:r>
            <a:r>
              <a:rPr lang="en-GB" sz="1200" dirty="0"/>
              <a:t> International Technology, Education and Development Conference’, </a:t>
            </a:r>
            <a:r>
              <a:rPr lang="en-GB" sz="1200" i="1" dirty="0"/>
              <a:t>Green modules for sustainability in higher education: A longitude study on impact on students.  </a:t>
            </a:r>
            <a:r>
              <a:rPr lang="en-GB" sz="1200" dirty="0"/>
              <a:t>4-5</a:t>
            </a:r>
            <a:r>
              <a:rPr lang="en-GB" sz="1200" baseline="30000" dirty="0"/>
              <a:t>th</a:t>
            </a:r>
            <a:r>
              <a:rPr lang="en-GB" sz="1200" dirty="0"/>
              <a:t> March. Spain, Valencia.</a:t>
            </a:r>
          </a:p>
        </p:txBody>
      </p:sp>
      <p:pic>
        <p:nvPicPr>
          <p:cNvPr id="9" name="Picture 8" descr="Doc.gif"/>
          <p:cNvPicPr>
            <a:picLocks noChangeAspect="1"/>
          </p:cNvPicPr>
          <p:nvPr/>
        </p:nvPicPr>
        <p:blipFill>
          <a:blip r:embed="rId3" cstate="print"/>
          <a:stretch>
            <a:fillRect/>
          </a:stretch>
        </p:blipFill>
        <p:spPr>
          <a:xfrm>
            <a:off x="7596336" y="188640"/>
            <a:ext cx="1047750" cy="1209675"/>
          </a:xfrm>
          <a:prstGeom prst="rect">
            <a:avLst/>
          </a:prstGeom>
        </p:spPr>
      </p:pic>
      <p:sp>
        <p:nvSpPr>
          <p:cNvPr id="10"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0485"/>
                                        </p:tgtEl>
                                        <p:attrNameLst>
                                          <p:attrName>style.visibility</p:attrName>
                                        </p:attrNameLst>
                                      </p:cBhvr>
                                      <p:to>
                                        <p:strVal val="visible"/>
                                      </p:to>
                                    </p:set>
                                    <p:animEffect transition="in" filter="blinds(horizontal)">
                                      <p:cBhvr>
                                        <p:cTn id="19" dur="500"/>
                                        <p:tgtEl>
                                          <p:spTgt spid="2048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autoUpdateAnimBg="0"/>
      <p:bldP spid="20485" grpId="0" animBg="1"/>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3"/>
          <p:cNvSpPr txBox="1">
            <a:spLocks noChangeArrowheads="1"/>
          </p:cNvSpPr>
          <p:nvPr/>
        </p:nvSpPr>
        <p:spPr bwMode="auto">
          <a:xfrm>
            <a:off x="827584" y="908720"/>
            <a:ext cx="6749752" cy="4524315"/>
          </a:xfrm>
          <a:prstGeom prst="rect">
            <a:avLst/>
          </a:prstGeom>
          <a:noFill/>
          <a:ln w="9525">
            <a:noFill/>
            <a:miter lim="800000"/>
            <a:headEnd/>
            <a:tailEnd/>
          </a:ln>
          <a:effectLst/>
        </p:spPr>
        <p:txBody>
          <a:bodyPr wrap="square">
            <a:spAutoFit/>
          </a:bodyPr>
          <a:lstStyle/>
          <a:p>
            <a:pPr>
              <a:lnSpc>
                <a:spcPct val="200000"/>
              </a:lnSpc>
            </a:pPr>
            <a:r>
              <a:rPr lang="en-CA" b="1" dirty="0">
                <a:latin typeface="ArialMT" charset="0"/>
              </a:rPr>
              <a:t>Direct quotes of more than 40 words:</a:t>
            </a:r>
          </a:p>
          <a:p>
            <a:r>
              <a:rPr lang="en-GB" dirty="0"/>
              <a:t>Safieddine (2013) explains in his paper sustainability in higher education a new terminology: </a:t>
            </a:r>
          </a:p>
          <a:p>
            <a:endParaRPr lang="en-GB" dirty="0"/>
          </a:p>
          <a:p>
            <a:pPr lvl="2" algn="just"/>
            <a:r>
              <a:rPr lang="en-GB" dirty="0"/>
              <a:t>A green module is a term the authors define a module that goes beyond paperless delivery to include collection of assessments, marking, and feedback in a completely paperless mood. This paper conducts an in depth reviews of four green modules with review of the implication of such a switch. This paper also considers what method educational institutes can use to implement a Green Module.</a:t>
            </a:r>
            <a:r>
              <a:rPr lang="en-CA" b="1" dirty="0">
                <a:solidFill>
                  <a:srgbClr val="485E2A"/>
                </a:solidFill>
              </a:rPr>
              <a:t> (p. 1).</a:t>
            </a:r>
          </a:p>
          <a:p>
            <a:pPr algn="just"/>
            <a:endParaRPr lang="en-CA" dirty="0">
              <a:solidFill>
                <a:srgbClr val="485E2A"/>
              </a:solidFill>
            </a:endParaRPr>
          </a:p>
          <a:p>
            <a:pPr algn="just"/>
            <a:r>
              <a:rPr lang="en-CA" dirty="0">
                <a:solidFill>
                  <a:srgbClr val="485E2A"/>
                </a:solidFill>
              </a:rPr>
              <a:t>The results showed some surprises as not all modules switch had a positive response....</a:t>
            </a:r>
          </a:p>
        </p:txBody>
      </p:sp>
      <p:sp>
        <p:nvSpPr>
          <p:cNvPr id="6" name="Title 1"/>
          <p:cNvSpPr txBox="1">
            <a:spLocks/>
          </p:cNvSpPr>
          <p:nvPr/>
        </p:nvSpPr>
        <p:spPr>
          <a:xfrm>
            <a:off x="457200" y="274638"/>
            <a:ext cx="8229600" cy="11430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000" b="1" i="0" u="none" strike="noStrike" kern="1200" cap="none" spc="0" normalizeH="0" baseline="0" noProof="0" dirty="0">
                <a:ln>
                  <a:noFill/>
                </a:ln>
                <a:solidFill>
                  <a:srgbClr val="00CCCC"/>
                </a:solidFill>
                <a:effectLst/>
                <a:uLnTx/>
                <a:uFillTx/>
                <a:latin typeface="+mj-lt"/>
                <a:ea typeface="+mj-ea"/>
                <a:cs typeface="+mj-cs"/>
              </a:rPr>
              <a:t>Types of Citation/reference?</a:t>
            </a:r>
          </a:p>
        </p:txBody>
      </p:sp>
      <p:sp>
        <p:nvSpPr>
          <p:cNvPr id="8" name="TextBox 7"/>
          <p:cNvSpPr txBox="1"/>
          <p:nvPr/>
        </p:nvSpPr>
        <p:spPr>
          <a:xfrm>
            <a:off x="539552" y="6093296"/>
            <a:ext cx="6336704" cy="646331"/>
          </a:xfrm>
          <a:prstGeom prst="rect">
            <a:avLst/>
          </a:prstGeom>
          <a:noFill/>
        </p:spPr>
        <p:txBody>
          <a:bodyPr wrap="square" rtlCol="0">
            <a:spAutoFit/>
          </a:bodyPr>
          <a:lstStyle/>
          <a:p>
            <a:r>
              <a:rPr lang="en-US" sz="1200" dirty="0"/>
              <a:t>Safieddine, F. and Lee, S., 2013,</a:t>
            </a:r>
            <a:r>
              <a:rPr lang="en-GB" sz="1200" dirty="0"/>
              <a:t> ‘ 7</a:t>
            </a:r>
            <a:r>
              <a:rPr lang="en-GB" sz="1200" baseline="30000" dirty="0"/>
              <a:t>th</a:t>
            </a:r>
            <a:r>
              <a:rPr lang="en-GB" sz="1200" dirty="0"/>
              <a:t> International Technology, Education and Development Conference’, </a:t>
            </a:r>
            <a:r>
              <a:rPr lang="en-GB" sz="1200" i="1" dirty="0"/>
              <a:t>Green modules for sustainability in higher education: A longitude study on impact on students.  </a:t>
            </a:r>
            <a:r>
              <a:rPr lang="en-GB" sz="1200" dirty="0"/>
              <a:t>4-5</a:t>
            </a:r>
            <a:r>
              <a:rPr lang="en-GB" sz="1200" baseline="30000" dirty="0"/>
              <a:t>th</a:t>
            </a:r>
            <a:r>
              <a:rPr lang="en-GB" sz="1200" dirty="0"/>
              <a:t> March. Spain, Valencia.</a:t>
            </a:r>
          </a:p>
        </p:txBody>
      </p:sp>
      <p:pic>
        <p:nvPicPr>
          <p:cNvPr id="9" name="Picture 8" descr="Doc.gif"/>
          <p:cNvPicPr>
            <a:picLocks noChangeAspect="1"/>
          </p:cNvPicPr>
          <p:nvPr/>
        </p:nvPicPr>
        <p:blipFill>
          <a:blip r:embed="rId3" cstate="print"/>
          <a:stretch>
            <a:fillRect/>
          </a:stretch>
        </p:blipFill>
        <p:spPr>
          <a:xfrm>
            <a:off x="7596336" y="188640"/>
            <a:ext cx="1047750" cy="1209675"/>
          </a:xfrm>
          <a:prstGeom prst="rect">
            <a:avLst/>
          </a:prstGeom>
        </p:spPr>
      </p:pic>
      <p:sp>
        <p:nvSpPr>
          <p:cNvPr id="10"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07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072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autoUpdateAnimBg="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3"/>
          <p:cNvSpPr txBox="1">
            <a:spLocks noChangeArrowheads="1"/>
          </p:cNvSpPr>
          <p:nvPr/>
        </p:nvSpPr>
        <p:spPr bwMode="auto">
          <a:xfrm>
            <a:off x="827584" y="908720"/>
            <a:ext cx="6749752" cy="4524315"/>
          </a:xfrm>
          <a:prstGeom prst="rect">
            <a:avLst/>
          </a:prstGeom>
          <a:noFill/>
          <a:ln w="9525">
            <a:noFill/>
            <a:miter lim="800000"/>
            <a:headEnd/>
            <a:tailEnd/>
          </a:ln>
          <a:effectLst/>
        </p:spPr>
        <p:txBody>
          <a:bodyPr wrap="square">
            <a:spAutoFit/>
          </a:bodyPr>
          <a:lstStyle/>
          <a:p>
            <a:pPr>
              <a:lnSpc>
                <a:spcPct val="200000"/>
              </a:lnSpc>
            </a:pPr>
            <a:r>
              <a:rPr lang="en-CA" b="1" dirty="0">
                <a:latin typeface="ArialMT" charset="0"/>
              </a:rPr>
              <a:t>Direct quotes of more than 40 words:</a:t>
            </a:r>
          </a:p>
          <a:p>
            <a:r>
              <a:rPr lang="en-GB" dirty="0">
                <a:solidFill>
                  <a:schemeClr val="accent5"/>
                </a:solidFill>
              </a:rPr>
              <a:t>Safieddine (2013) </a:t>
            </a:r>
            <a:r>
              <a:rPr lang="en-GB" dirty="0"/>
              <a:t>explains in his paper sustainability in higher education a new terminology: </a:t>
            </a:r>
          </a:p>
          <a:p>
            <a:endParaRPr lang="en-GB" dirty="0"/>
          </a:p>
          <a:p>
            <a:pPr lvl="2" algn="just"/>
            <a:r>
              <a:rPr lang="en-GB" dirty="0"/>
              <a:t>A green module is a term the authors define a module that goes beyond paperless delivery to include collection of assessments, marking, and feedback in a completely paperless mood. This paper conducts an in depth reviews of four green modules with review of the implication of such a switch. This paper also considers what method educational institutes can use to implement a Green Module.</a:t>
            </a:r>
            <a:r>
              <a:rPr lang="en-CA" b="1" dirty="0">
                <a:solidFill>
                  <a:srgbClr val="485E2A"/>
                </a:solidFill>
              </a:rPr>
              <a:t> </a:t>
            </a:r>
            <a:r>
              <a:rPr lang="en-CA" b="1" dirty="0">
                <a:solidFill>
                  <a:schemeClr val="accent5"/>
                </a:solidFill>
              </a:rPr>
              <a:t>(p. 1).</a:t>
            </a:r>
          </a:p>
          <a:p>
            <a:pPr algn="just"/>
            <a:endParaRPr lang="en-CA" dirty="0">
              <a:solidFill>
                <a:srgbClr val="485E2A"/>
              </a:solidFill>
            </a:endParaRPr>
          </a:p>
          <a:p>
            <a:pPr algn="just"/>
            <a:r>
              <a:rPr lang="en-CA" dirty="0">
                <a:solidFill>
                  <a:srgbClr val="485E2A"/>
                </a:solidFill>
              </a:rPr>
              <a:t>The results showed some surprises as not all modules switch had a positive response....</a:t>
            </a:r>
          </a:p>
        </p:txBody>
      </p:sp>
      <p:sp>
        <p:nvSpPr>
          <p:cNvPr id="6" name="Title 1"/>
          <p:cNvSpPr txBox="1">
            <a:spLocks/>
          </p:cNvSpPr>
          <p:nvPr/>
        </p:nvSpPr>
        <p:spPr>
          <a:xfrm>
            <a:off x="457200" y="274638"/>
            <a:ext cx="8229600" cy="11430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000" b="1" i="0" u="none" strike="noStrike" kern="1200" cap="none" spc="0" normalizeH="0" baseline="0" noProof="0" dirty="0">
                <a:ln>
                  <a:noFill/>
                </a:ln>
                <a:solidFill>
                  <a:srgbClr val="00CCCC"/>
                </a:solidFill>
                <a:effectLst/>
                <a:uLnTx/>
                <a:uFillTx/>
                <a:latin typeface="+mj-lt"/>
                <a:ea typeface="+mj-ea"/>
                <a:cs typeface="+mj-cs"/>
              </a:rPr>
              <a:t>Types of Citation/reference?</a:t>
            </a:r>
          </a:p>
        </p:txBody>
      </p:sp>
      <p:sp>
        <p:nvSpPr>
          <p:cNvPr id="8" name="TextBox 7"/>
          <p:cNvSpPr txBox="1"/>
          <p:nvPr/>
        </p:nvSpPr>
        <p:spPr>
          <a:xfrm>
            <a:off x="457200" y="6085004"/>
            <a:ext cx="6336704" cy="646331"/>
          </a:xfrm>
          <a:prstGeom prst="rect">
            <a:avLst/>
          </a:prstGeom>
          <a:noFill/>
        </p:spPr>
        <p:txBody>
          <a:bodyPr wrap="square" rtlCol="0">
            <a:spAutoFit/>
          </a:bodyPr>
          <a:lstStyle/>
          <a:p>
            <a:r>
              <a:rPr lang="en-US" sz="1200" dirty="0"/>
              <a:t>Safieddine, F. and Lee, S., 2013,</a:t>
            </a:r>
            <a:r>
              <a:rPr lang="en-GB" sz="1200" dirty="0"/>
              <a:t> ‘ 7</a:t>
            </a:r>
            <a:r>
              <a:rPr lang="en-GB" sz="1200" baseline="30000" dirty="0"/>
              <a:t>th</a:t>
            </a:r>
            <a:r>
              <a:rPr lang="en-GB" sz="1200" dirty="0"/>
              <a:t> International Technology, Education and Development Conference’, </a:t>
            </a:r>
            <a:r>
              <a:rPr lang="en-GB" sz="1200" i="1" dirty="0"/>
              <a:t>Green modules for sustainability in higher education: A longitude study on impact on students.  </a:t>
            </a:r>
            <a:r>
              <a:rPr lang="en-GB" sz="1200" dirty="0"/>
              <a:t>4-5</a:t>
            </a:r>
            <a:r>
              <a:rPr lang="en-GB" sz="1200" baseline="30000" dirty="0"/>
              <a:t>th</a:t>
            </a:r>
            <a:r>
              <a:rPr lang="en-GB" sz="1200" dirty="0"/>
              <a:t> March. Spain, Valencia.</a:t>
            </a:r>
          </a:p>
        </p:txBody>
      </p:sp>
      <p:pic>
        <p:nvPicPr>
          <p:cNvPr id="9" name="Picture 8" descr="Doc.gif"/>
          <p:cNvPicPr>
            <a:picLocks noChangeAspect="1"/>
          </p:cNvPicPr>
          <p:nvPr/>
        </p:nvPicPr>
        <p:blipFill>
          <a:blip r:embed="rId2" cstate="print"/>
          <a:stretch>
            <a:fillRect/>
          </a:stretch>
        </p:blipFill>
        <p:spPr>
          <a:xfrm>
            <a:off x="7596336" y="188640"/>
            <a:ext cx="1047750" cy="1209675"/>
          </a:xfrm>
          <a:prstGeom prst="rect">
            <a:avLst/>
          </a:prstGeom>
        </p:spPr>
      </p:pic>
      <p:sp>
        <p:nvSpPr>
          <p:cNvPr id="10"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453425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3"/>
          <p:cNvSpPr txBox="1">
            <a:spLocks noChangeArrowheads="1"/>
          </p:cNvSpPr>
          <p:nvPr/>
        </p:nvSpPr>
        <p:spPr bwMode="auto">
          <a:xfrm>
            <a:off x="827584" y="908720"/>
            <a:ext cx="6749752" cy="4524315"/>
          </a:xfrm>
          <a:prstGeom prst="rect">
            <a:avLst/>
          </a:prstGeom>
          <a:noFill/>
          <a:ln w="9525">
            <a:noFill/>
            <a:miter lim="800000"/>
            <a:headEnd/>
            <a:tailEnd/>
          </a:ln>
          <a:effectLst/>
        </p:spPr>
        <p:txBody>
          <a:bodyPr wrap="square">
            <a:spAutoFit/>
          </a:bodyPr>
          <a:lstStyle/>
          <a:p>
            <a:pPr>
              <a:lnSpc>
                <a:spcPct val="200000"/>
              </a:lnSpc>
            </a:pPr>
            <a:r>
              <a:rPr lang="en-CA" b="1" dirty="0">
                <a:latin typeface="ArialMT" charset="0"/>
              </a:rPr>
              <a:t>Direct quotes of more than 40 words:</a:t>
            </a:r>
          </a:p>
          <a:p>
            <a:r>
              <a:rPr lang="en-GB" dirty="0"/>
              <a:t>A study explains that sustainability in higher education with a new terminology: </a:t>
            </a:r>
          </a:p>
          <a:p>
            <a:endParaRPr lang="en-GB" dirty="0"/>
          </a:p>
          <a:p>
            <a:pPr lvl="2" algn="just"/>
            <a:r>
              <a:rPr lang="en-GB" dirty="0"/>
              <a:t>A green module is a term the authors define a module that goes beyond paperless delivery to include collection of assessments, marking, and feedback in a completely paperless mood. This paper conducts an in depth reviews of four green modules with review of the implication of such a switch. This paper also considers what method educational institutes can use to implement a Green Module.</a:t>
            </a:r>
            <a:r>
              <a:rPr lang="en-CA" b="1" dirty="0">
                <a:solidFill>
                  <a:srgbClr val="485E2A"/>
                </a:solidFill>
              </a:rPr>
              <a:t> (</a:t>
            </a:r>
            <a:r>
              <a:rPr lang="en-CA" b="1" dirty="0" err="1">
                <a:solidFill>
                  <a:srgbClr val="485E2A"/>
                </a:solidFill>
              </a:rPr>
              <a:t>Safieddine</a:t>
            </a:r>
            <a:r>
              <a:rPr lang="en-CA" b="1" dirty="0">
                <a:solidFill>
                  <a:srgbClr val="485E2A"/>
                </a:solidFill>
              </a:rPr>
              <a:t>, 2013, p 1).</a:t>
            </a:r>
          </a:p>
          <a:p>
            <a:pPr algn="just"/>
            <a:endParaRPr lang="en-CA" dirty="0">
              <a:solidFill>
                <a:srgbClr val="485E2A"/>
              </a:solidFill>
            </a:endParaRPr>
          </a:p>
          <a:p>
            <a:pPr algn="just"/>
            <a:r>
              <a:rPr lang="en-CA" dirty="0">
                <a:solidFill>
                  <a:srgbClr val="485E2A"/>
                </a:solidFill>
              </a:rPr>
              <a:t>The results showed some surprises as not all modules switch had a positive response....</a:t>
            </a:r>
          </a:p>
        </p:txBody>
      </p:sp>
      <p:sp>
        <p:nvSpPr>
          <p:cNvPr id="6" name="Title 1"/>
          <p:cNvSpPr txBox="1">
            <a:spLocks/>
          </p:cNvSpPr>
          <p:nvPr/>
        </p:nvSpPr>
        <p:spPr>
          <a:xfrm>
            <a:off x="457200" y="274638"/>
            <a:ext cx="8229600" cy="11430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000" b="1" i="0" u="none" strike="noStrike" kern="1200" cap="none" spc="0" normalizeH="0" baseline="0" noProof="0" dirty="0">
                <a:ln>
                  <a:noFill/>
                </a:ln>
                <a:solidFill>
                  <a:srgbClr val="00CCCC"/>
                </a:solidFill>
                <a:effectLst/>
                <a:uLnTx/>
                <a:uFillTx/>
                <a:latin typeface="+mj-lt"/>
                <a:ea typeface="+mj-ea"/>
                <a:cs typeface="+mj-cs"/>
              </a:rPr>
              <a:t>Types of Citation/reference?</a:t>
            </a:r>
          </a:p>
        </p:txBody>
      </p:sp>
      <p:sp>
        <p:nvSpPr>
          <p:cNvPr id="8" name="TextBox 7"/>
          <p:cNvSpPr txBox="1"/>
          <p:nvPr/>
        </p:nvSpPr>
        <p:spPr>
          <a:xfrm>
            <a:off x="539552" y="6093296"/>
            <a:ext cx="6336704" cy="646331"/>
          </a:xfrm>
          <a:prstGeom prst="rect">
            <a:avLst/>
          </a:prstGeom>
          <a:noFill/>
        </p:spPr>
        <p:txBody>
          <a:bodyPr wrap="square" rtlCol="0">
            <a:spAutoFit/>
          </a:bodyPr>
          <a:lstStyle/>
          <a:p>
            <a:r>
              <a:rPr lang="en-US" sz="1200" dirty="0"/>
              <a:t>Safieddine, F. and Lee, S., 2013,</a:t>
            </a:r>
            <a:r>
              <a:rPr lang="en-GB" sz="1200" dirty="0"/>
              <a:t> ‘ 7</a:t>
            </a:r>
            <a:r>
              <a:rPr lang="en-GB" sz="1200" baseline="30000" dirty="0"/>
              <a:t>th</a:t>
            </a:r>
            <a:r>
              <a:rPr lang="en-GB" sz="1200" dirty="0"/>
              <a:t> International Technology, Education and Development Conference’, </a:t>
            </a:r>
            <a:r>
              <a:rPr lang="en-GB" sz="1200" i="1" dirty="0"/>
              <a:t>Green modules for sustainability in higher education: A longitude study on impact on students.  </a:t>
            </a:r>
            <a:r>
              <a:rPr lang="en-GB" sz="1200" dirty="0"/>
              <a:t>4-5</a:t>
            </a:r>
            <a:r>
              <a:rPr lang="en-GB" sz="1200" baseline="30000" dirty="0"/>
              <a:t>th</a:t>
            </a:r>
            <a:r>
              <a:rPr lang="en-GB" sz="1200" dirty="0"/>
              <a:t> March. Spain, Valencia.</a:t>
            </a:r>
          </a:p>
        </p:txBody>
      </p:sp>
      <p:pic>
        <p:nvPicPr>
          <p:cNvPr id="9" name="Picture 8" descr="Doc.gif"/>
          <p:cNvPicPr>
            <a:picLocks noChangeAspect="1"/>
          </p:cNvPicPr>
          <p:nvPr/>
        </p:nvPicPr>
        <p:blipFill>
          <a:blip r:embed="rId4" cstate="print"/>
          <a:stretch>
            <a:fillRect/>
          </a:stretch>
        </p:blipFill>
        <p:spPr>
          <a:xfrm>
            <a:off x="7596336" y="188640"/>
            <a:ext cx="1047750" cy="1209675"/>
          </a:xfrm>
          <a:prstGeom prst="rect">
            <a:avLst/>
          </a:prstGeom>
        </p:spPr>
      </p:pic>
      <p:sp>
        <p:nvSpPr>
          <p:cNvPr id="10"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660515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 of Citation/reference?</a:t>
            </a:r>
          </a:p>
        </p:txBody>
      </p:sp>
      <p:sp>
        <p:nvSpPr>
          <p:cNvPr id="6" name="Content Placeholder 2"/>
          <p:cNvSpPr>
            <a:spLocks noGrp="1"/>
          </p:cNvSpPr>
          <p:nvPr>
            <p:ph idx="1"/>
          </p:nvPr>
        </p:nvSpPr>
        <p:spPr/>
        <p:txBody>
          <a:bodyPr>
            <a:normAutofit/>
          </a:bodyPr>
          <a:lstStyle/>
          <a:p>
            <a:r>
              <a:rPr lang="en-GB" dirty="0"/>
              <a:t>Reference a website:</a:t>
            </a:r>
          </a:p>
          <a:p>
            <a:pPr lvl="1"/>
            <a:r>
              <a:rPr lang="en-GB" dirty="0"/>
              <a:t>If you have an author:</a:t>
            </a:r>
          </a:p>
          <a:p>
            <a:pPr lvl="2"/>
            <a:r>
              <a:rPr lang="en-GB" dirty="0"/>
              <a:t>Safieddine (2020) claims that on average every module that turns paperless green module saves a total of £2,400 a term.</a:t>
            </a:r>
          </a:p>
          <a:p>
            <a:pPr lvl="1"/>
            <a:r>
              <a:rPr lang="en-GB" dirty="0"/>
              <a:t>If you have an organisation:</a:t>
            </a:r>
          </a:p>
          <a:p>
            <a:pPr lvl="2"/>
            <a:r>
              <a:rPr lang="en-GB" sz="2000" dirty="0"/>
              <a:t>UEL Sport (</a:t>
            </a:r>
            <a:r>
              <a:rPr lang="en-GB" sz="2000" dirty="0" err="1"/>
              <a:t>Sportdock</a:t>
            </a:r>
            <a:r>
              <a:rPr lang="en-GB" sz="2000" dirty="0"/>
              <a:t>, 2020) lists at least ten sport activities on offer....</a:t>
            </a:r>
          </a:p>
          <a:p>
            <a:pPr marL="914400" lvl="2" indent="0">
              <a:buNone/>
            </a:pPr>
            <a:endParaRPr lang="en-GB" sz="1800" b="1" dirty="0"/>
          </a:p>
          <a:p>
            <a:pPr lvl="2">
              <a:buNone/>
            </a:pPr>
            <a:endParaRPr lang="en-GB" dirty="0"/>
          </a:p>
          <a:p>
            <a:endParaRPr lang="en-GB" dirty="0"/>
          </a:p>
        </p:txBody>
      </p:sp>
      <p:pic>
        <p:nvPicPr>
          <p:cNvPr id="7" name="Picture 6" descr="templates.gif"/>
          <p:cNvPicPr>
            <a:picLocks noChangeAspect="1"/>
          </p:cNvPicPr>
          <p:nvPr/>
        </p:nvPicPr>
        <p:blipFill>
          <a:blip r:embed="rId4" cstate="print"/>
          <a:stretch>
            <a:fillRect/>
          </a:stretch>
        </p:blipFill>
        <p:spPr>
          <a:xfrm>
            <a:off x="7166422" y="404664"/>
            <a:ext cx="1977578" cy="1268732"/>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Rectangle 2">
            <a:extLst>
              <a:ext uri="{FF2B5EF4-FFF2-40B4-BE49-F238E27FC236}">
                <a16:creationId xmlns:a16="http://schemas.microsoft.com/office/drawing/2014/main" id="{CA607D3E-9301-46D6-845D-0CA58FD75975}"/>
              </a:ext>
            </a:extLst>
          </p:cNvPr>
          <p:cNvSpPr/>
          <p:nvPr/>
        </p:nvSpPr>
        <p:spPr>
          <a:xfrm>
            <a:off x="-1044624" y="5334756"/>
            <a:ext cx="8424936" cy="584775"/>
          </a:xfrm>
          <a:prstGeom prst="rect">
            <a:avLst/>
          </a:prstGeom>
        </p:spPr>
        <p:txBody>
          <a:bodyPr wrap="square">
            <a:spAutoFit/>
          </a:bodyPr>
          <a:lstStyle/>
          <a:p>
            <a:pPr lvl="4"/>
            <a:r>
              <a:rPr lang="en-GB" sz="1600" dirty="0"/>
              <a:t>Safieddine, F., 2020, </a:t>
            </a:r>
            <a:r>
              <a:rPr lang="en-GB" sz="1600" i="1" dirty="0"/>
              <a:t>Profile. </a:t>
            </a:r>
            <a:r>
              <a:rPr lang="en-GB" sz="1600" dirty="0"/>
              <a:t>Available at: </a:t>
            </a:r>
            <a:r>
              <a:rPr lang="en-GB" sz="1600" dirty="0">
                <a:hlinkClick r:id="rId5"/>
              </a:rPr>
              <a:t>http://www.fadi.me.uk</a:t>
            </a:r>
            <a:r>
              <a:rPr lang="en-GB" sz="1600" dirty="0"/>
              <a:t> (Accessed 14 February 2020).</a:t>
            </a:r>
          </a:p>
        </p:txBody>
      </p:sp>
      <p:sp>
        <p:nvSpPr>
          <p:cNvPr id="4" name="Rectangle 3">
            <a:extLst>
              <a:ext uri="{FF2B5EF4-FFF2-40B4-BE49-F238E27FC236}">
                <a16:creationId xmlns:a16="http://schemas.microsoft.com/office/drawing/2014/main" id="{0AE8F537-C4BD-473F-810A-A0D30035053C}"/>
              </a:ext>
            </a:extLst>
          </p:cNvPr>
          <p:cNvSpPr/>
          <p:nvPr/>
        </p:nvSpPr>
        <p:spPr>
          <a:xfrm>
            <a:off x="-1044624" y="6108673"/>
            <a:ext cx="8496944" cy="584775"/>
          </a:xfrm>
          <a:prstGeom prst="rect">
            <a:avLst/>
          </a:prstGeom>
        </p:spPr>
        <p:txBody>
          <a:bodyPr wrap="square">
            <a:spAutoFit/>
          </a:bodyPr>
          <a:lstStyle/>
          <a:p>
            <a:pPr lvl="4"/>
            <a:r>
              <a:rPr lang="en-GB" sz="1600" dirty="0"/>
              <a:t>UEL </a:t>
            </a:r>
            <a:r>
              <a:rPr lang="en-GB" sz="1600" dirty="0" err="1"/>
              <a:t>Sportdock</a:t>
            </a:r>
            <a:r>
              <a:rPr lang="en-GB" sz="1600" dirty="0"/>
              <a:t>, 2020, </a:t>
            </a:r>
            <a:r>
              <a:rPr lang="en-GB" sz="1600" i="1" dirty="0"/>
              <a:t>Home Page</a:t>
            </a:r>
            <a:r>
              <a:rPr lang="en-GB" sz="1600" dirty="0"/>
              <a:t>. Available at: </a:t>
            </a:r>
            <a:r>
              <a:rPr lang="en-GB" sz="1600" dirty="0">
                <a:hlinkClick r:id="rId6"/>
              </a:rPr>
              <a:t>http://www.sportdock.co.uk</a:t>
            </a:r>
            <a:r>
              <a:rPr lang="en-GB" sz="1600" dirty="0"/>
              <a:t>  (Accessed 14 February 2020).</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linds(horizont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blinds(horizontal)">
                                      <p:cBhvr>
                                        <p:cTn id="21" dur="500"/>
                                        <p:tgtEl>
                                          <p:spTgt spid="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blinds(horizontal)">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3"/>
      <p:bldP spid="3"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Citation/reference?</a:t>
            </a:r>
          </a:p>
        </p:txBody>
      </p:sp>
      <p:sp>
        <p:nvSpPr>
          <p:cNvPr id="6" name="Content Placeholder 2"/>
          <p:cNvSpPr>
            <a:spLocks noGrp="1"/>
          </p:cNvSpPr>
          <p:nvPr>
            <p:ph idx="1"/>
          </p:nvPr>
        </p:nvSpPr>
        <p:spPr/>
        <p:txBody>
          <a:bodyPr>
            <a:normAutofit/>
          </a:bodyPr>
          <a:lstStyle/>
          <a:p>
            <a:r>
              <a:rPr lang="en-GB" dirty="0"/>
              <a:t>Reference a website:</a:t>
            </a:r>
          </a:p>
          <a:p>
            <a:pPr lvl="1"/>
            <a:r>
              <a:rPr lang="en-GB" dirty="0"/>
              <a:t>Wikipedia: </a:t>
            </a:r>
          </a:p>
          <a:p>
            <a:pPr lvl="2"/>
            <a:r>
              <a:rPr lang="en-GB" dirty="0"/>
              <a:t>Alan Turing is widely considered the father of computer science and artificial intelligence (‘Alan Turing’, 2013).</a:t>
            </a:r>
          </a:p>
          <a:p>
            <a:pPr lvl="1"/>
            <a:r>
              <a:rPr lang="en-GB" dirty="0"/>
              <a:t>Photographs from the internet:</a:t>
            </a:r>
          </a:p>
          <a:p>
            <a:pPr lvl="2"/>
            <a:r>
              <a:rPr lang="en-GB" dirty="0"/>
              <a:t>The design of his main photo (Safieddine, 2020) intended to model itself </a:t>
            </a:r>
            <a:r>
              <a:rPr lang="en-GB" dirty="0" err="1"/>
              <a:t>iphone</a:t>
            </a:r>
            <a:r>
              <a:rPr lang="en-GB" dirty="0"/>
              <a:t>/</a:t>
            </a:r>
            <a:r>
              <a:rPr lang="en-GB" dirty="0" err="1"/>
              <a:t>ipad</a:t>
            </a:r>
            <a:r>
              <a:rPr lang="en-GB" dirty="0"/>
              <a:t> logos.</a:t>
            </a:r>
          </a:p>
          <a:p>
            <a:pPr marL="1828800" lvl="4" indent="0">
              <a:buNone/>
            </a:pPr>
            <a:endParaRPr lang="en-GB" dirty="0"/>
          </a:p>
          <a:p>
            <a:endParaRPr lang="en-GB" dirty="0"/>
          </a:p>
        </p:txBody>
      </p:sp>
      <p:pic>
        <p:nvPicPr>
          <p:cNvPr id="4" name="Picture 3" descr="templates.gif"/>
          <p:cNvPicPr>
            <a:picLocks noChangeAspect="1"/>
          </p:cNvPicPr>
          <p:nvPr/>
        </p:nvPicPr>
        <p:blipFill>
          <a:blip r:embed="rId4" cstate="print"/>
          <a:stretch>
            <a:fillRect/>
          </a:stretch>
        </p:blipFill>
        <p:spPr>
          <a:xfrm>
            <a:off x="7166422" y="1169961"/>
            <a:ext cx="1977578" cy="1268732"/>
          </a:xfrm>
          <a:prstGeom prst="rect">
            <a:avLst/>
          </a:prstGeom>
        </p:spPr>
      </p:pic>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Rectangle 2">
            <a:extLst>
              <a:ext uri="{FF2B5EF4-FFF2-40B4-BE49-F238E27FC236}">
                <a16:creationId xmlns:a16="http://schemas.microsoft.com/office/drawing/2014/main" id="{DF1C513F-0B04-4E3B-A436-F88F3325CE49}"/>
              </a:ext>
            </a:extLst>
          </p:cNvPr>
          <p:cNvSpPr/>
          <p:nvPr/>
        </p:nvSpPr>
        <p:spPr>
          <a:xfrm>
            <a:off x="-1045875" y="5366594"/>
            <a:ext cx="9659416" cy="584775"/>
          </a:xfrm>
          <a:prstGeom prst="rect">
            <a:avLst/>
          </a:prstGeom>
        </p:spPr>
        <p:txBody>
          <a:bodyPr wrap="square">
            <a:spAutoFit/>
          </a:bodyPr>
          <a:lstStyle/>
          <a:p>
            <a:pPr lvl="4"/>
            <a:r>
              <a:rPr lang="en-GB" sz="1600" dirty="0"/>
              <a:t>‘Alan Turing’, 2020, </a:t>
            </a:r>
            <a:r>
              <a:rPr lang="en-GB" sz="1600" i="1" dirty="0"/>
              <a:t>Wikipedia. </a:t>
            </a:r>
            <a:r>
              <a:rPr lang="en-GB" sz="1600" dirty="0"/>
              <a:t>Available at </a:t>
            </a:r>
            <a:r>
              <a:rPr lang="en-GB" sz="1600" dirty="0">
                <a:hlinkClick r:id="rId5"/>
              </a:rPr>
              <a:t> http://en.wikipedia.org/wiki/Alan_Turing</a:t>
            </a:r>
            <a:r>
              <a:rPr lang="en-GB" sz="1600" dirty="0"/>
              <a:t> (Accessed: 14 February 2020)</a:t>
            </a:r>
          </a:p>
        </p:txBody>
      </p:sp>
      <p:sp>
        <p:nvSpPr>
          <p:cNvPr id="7" name="Rectangle 6">
            <a:extLst>
              <a:ext uri="{FF2B5EF4-FFF2-40B4-BE49-F238E27FC236}">
                <a16:creationId xmlns:a16="http://schemas.microsoft.com/office/drawing/2014/main" id="{78630BC2-C4AA-4DAB-9C59-49754B81E042}"/>
              </a:ext>
            </a:extLst>
          </p:cNvPr>
          <p:cNvSpPr/>
          <p:nvPr/>
        </p:nvSpPr>
        <p:spPr>
          <a:xfrm>
            <a:off x="-971549" y="6160948"/>
            <a:ext cx="7524749" cy="584775"/>
          </a:xfrm>
          <a:prstGeom prst="rect">
            <a:avLst/>
          </a:prstGeom>
        </p:spPr>
        <p:txBody>
          <a:bodyPr wrap="square">
            <a:spAutoFit/>
          </a:bodyPr>
          <a:lstStyle/>
          <a:p>
            <a:pPr lvl="4"/>
            <a:r>
              <a:rPr lang="en-GB" sz="1600" dirty="0"/>
              <a:t>Safieddine, F., 2020, </a:t>
            </a:r>
            <a:r>
              <a:rPr lang="en-GB" sz="1600" i="1" dirty="0"/>
              <a:t>Profile. </a:t>
            </a:r>
            <a:r>
              <a:rPr lang="en-GB" sz="1600" dirty="0"/>
              <a:t>Available at: </a:t>
            </a:r>
            <a:r>
              <a:rPr lang="en-GB" sz="1600" dirty="0">
                <a:hlinkClick r:id="rId6"/>
              </a:rPr>
              <a:t>http://www.fadi.me.uk</a:t>
            </a:r>
            <a:r>
              <a:rPr lang="en-GB" sz="1600" dirty="0"/>
              <a:t> (Accessed 14 February 2020).</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blinds(horizontal)">
                                      <p:cBhvr>
                                        <p:cTn id="26" dur="500"/>
                                        <p:tgtEl>
                                          <p:spTgt spid="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blinds(horizontal)">
                                      <p:cBhvr>
                                        <p:cTn id="31" dur="500"/>
                                        <p:tgtEl>
                                          <p:spTgt spid="6">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3"/>
      <p:bldP spid="3"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What is Plagiarism?</a:t>
            </a:r>
          </a:p>
        </p:txBody>
      </p:sp>
      <p:sp>
        <p:nvSpPr>
          <p:cNvPr id="3" name="Content Placeholder 2"/>
          <p:cNvSpPr>
            <a:spLocks noGrp="1"/>
          </p:cNvSpPr>
          <p:nvPr>
            <p:ph idx="1"/>
          </p:nvPr>
        </p:nvSpPr>
        <p:spPr/>
        <p:txBody>
          <a:bodyPr>
            <a:normAutofit/>
          </a:bodyPr>
          <a:lstStyle/>
          <a:p>
            <a:pPr>
              <a:spcAft>
                <a:spcPts val="600"/>
              </a:spcAft>
            </a:pPr>
            <a:r>
              <a:rPr lang="en-GB" sz="2400" dirty="0"/>
              <a:t>This is when you </a:t>
            </a:r>
            <a:r>
              <a:rPr lang="en-GB" sz="2400" b="1" dirty="0"/>
              <a:t>use other people’s ideas and words </a:t>
            </a:r>
            <a:r>
              <a:rPr lang="en-GB" sz="2400" dirty="0"/>
              <a:t>and you fail to acknowledge and reference them. </a:t>
            </a:r>
          </a:p>
          <a:p>
            <a:pPr>
              <a:spcAft>
                <a:spcPts val="600"/>
              </a:spcAft>
            </a:pPr>
            <a:r>
              <a:rPr lang="en-GB" sz="2400" dirty="0"/>
              <a:t>This is when you </a:t>
            </a:r>
            <a:r>
              <a:rPr lang="en-GB" sz="2400" b="1" dirty="0"/>
              <a:t>quote other people’s words but you fail to put quotation marks </a:t>
            </a:r>
            <a:r>
              <a:rPr lang="en-GB" sz="2400" dirty="0"/>
              <a:t>and indicate with a citation where the words are taken from.</a:t>
            </a:r>
          </a:p>
          <a:p>
            <a:pPr>
              <a:spcAft>
                <a:spcPts val="600"/>
              </a:spcAft>
            </a:pPr>
            <a:r>
              <a:rPr lang="en-GB" sz="2400" dirty="0"/>
              <a:t>When you do not do so, then you give the impression that you wrote those words and that is what we call </a:t>
            </a:r>
            <a:r>
              <a:rPr lang="en-GB" sz="2400" b="1" dirty="0"/>
              <a:t>plagiarism</a:t>
            </a:r>
            <a:r>
              <a:rPr lang="en-GB" sz="2400" dirty="0"/>
              <a:t>. </a:t>
            </a:r>
          </a:p>
        </p:txBody>
      </p:sp>
      <p:sp>
        <p:nvSpPr>
          <p:cNvPr id="4"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Citation/reference?</a:t>
            </a:r>
          </a:p>
        </p:txBody>
      </p:sp>
      <p:sp>
        <p:nvSpPr>
          <p:cNvPr id="6" name="Content Placeholder 2"/>
          <p:cNvSpPr>
            <a:spLocks noGrp="1"/>
          </p:cNvSpPr>
          <p:nvPr>
            <p:ph idx="1"/>
          </p:nvPr>
        </p:nvSpPr>
        <p:spPr/>
        <p:txBody>
          <a:bodyPr>
            <a:normAutofit/>
          </a:bodyPr>
          <a:lstStyle/>
          <a:p>
            <a:r>
              <a:rPr lang="en-GB" dirty="0"/>
              <a:t>Referencing Lesson Material:</a:t>
            </a:r>
          </a:p>
          <a:p>
            <a:pPr lvl="1"/>
            <a:r>
              <a:rPr lang="en-GB" dirty="0"/>
              <a:t>Handouts:</a:t>
            </a:r>
          </a:p>
          <a:p>
            <a:pPr lvl="2"/>
            <a:r>
              <a:rPr lang="en-GB" sz="2000" dirty="0"/>
              <a:t>Safieddine, F., 2023, </a:t>
            </a:r>
            <a:r>
              <a:rPr lang="en-GB" sz="2000" i="1" dirty="0"/>
              <a:t>Lesson 1: How to write a CV</a:t>
            </a:r>
            <a:r>
              <a:rPr lang="en-GB" sz="2000" dirty="0"/>
              <a:t>. Mental Wealth CN4005, University of East London, delivered 21 February 2023.</a:t>
            </a:r>
            <a:endParaRPr lang="en-GB" dirty="0"/>
          </a:p>
          <a:p>
            <a:pPr lvl="1"/>
            <a:r>
              <a:rPr lang="en-GB" dirty="0"/>
              <a:t>Lecture Slides:</a:t>
            </a:r>
          </a:p>
          <a:p>
            <a:pPr lvl="2"/>
            <a:r>
              <a:rPr lang="en-GB" sz="2000" dirty="0"/>
              <a:t>Safieddine, F., 2023, </a:t>
            </a:r>
            <a:r>
              <a:rPr lang="en-GB" sz="2000" i="1" dirty="0"/>
              <a:t>Lecture 6: Presentation Skills: How not to present</a:t>
            </a:r>
            <a:r>
              <a:rPr lang="en-GB" sz="2000" dirty="0"/>
              <a:t>. Mental Wealth CN4005, University of East London, delivered 15 March 2023.</a:t>
            </a:r>
          </a:p>
          <a:p>
            <a:pPr marL="1828800" lvl="4" indent="0">
              <a:buNone/>
            </a:pPr>
            <a:endParaRPr lang="en-GB" dirty="0"/>
          </a:p>
          <a:p>
            <a:endParaRPr lang="en-GB" dirty="0"/>
          </a:p>
        </p:txBody>
      </p:sp>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07034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3"/>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D208D-D781-4BA3-BF25-0E665D0E9568}"/>
              </a:ext>
            </a:extLst>
          </p:cNvPr>
          <p:cNvSpPr>
            <a:spLocks noGrp="1"/>
          </p:cNvSpPr>
          <p:nvPr>
            <p:ph type="title"/>
          </p:nvPr>
        </p:nvSpPr>
        <p:spPr/>
        <p:txBody>
          <a:bodyPr/>
          <a:lstStyle/>
          <a:p>
            <a:r>
              <a:rPr lang="en-GB" dirty="0"/>
              <a:t>End of Part 3</a:t>
            </a:r>
          </a:p>
        </p:txBody>
      </p:sp>
      <p:sp>
        <p:nvSpPr>
          <p:cNvPr id="3" name="Content Placeholder 2">
            <a:extLst>
              <a:ext uri="{FF2B5EF4-FFF2-40B4-BE49-F238E27FC236}">
                <a16:creationId xmlns:a16="http://schemas.microsoft.com/office/drawing/2014/main" id="{5D661FAC-C27C-484A-A15B-85B162F1A822}"/>
              </a:ext>
            </a:extLst>
          </p:cNvPr>
          <p:cNvSpPr>
            <a:spLocks noGrp="1"/>
          </p:cNvSpPr>
          <p:nvPr>
            <p:ph idx="1"/>
          </p:nvPr>
        </p:nvSpPr>
        <p:spPr/>
        <p:txBody>
          <a:bodyPr>
            <a:normAutofit/>
          </a:bodyPr>
          <a:lstStyle/>
          <a:p>
            <a:r>
              <a:rPr lang="en-GB" dirty="0"/>
              <a:t>Organise the following reference in the correct order:</a:t>
            </a:r>
          </a:p>
          <a:p>
            <a:pPr lvl="3"/>
            <a:r>
              <a:rPr lang="en-GB" dirty="0"/>
              <a:t>International Journal of Pervasive Computing and Communications.</a:t>
            </a:r>
          </a:p>
          <a:p>
            <a:pPr lvl="3"/>
            <a:r>
              <a:rPr lang="en-GB" dirty="0"/>
              <a:t>Jan 2020.</a:t>
            </a:r>
          </a:p>
          <a:p>
            <a:pPr lvl="3"/>
            <a:r>
              <a:rPr lang="en-GB" i="1" dirty="0"/>
              <a:t>Facebook Fake Profile Identification: Technical and Ethical Considerations.</a:t>
            </a:r>
          </a:p>
          <a:p>
            <a:pPr lvl="3"/>
            <a:r>
              <a:rPr lang="en-GB" dirty="0"/>
              <a:t>Pourghomi, P., </a:t>
            </a:r>
            <a:r>
              <a:rPr lang="en-GB" dirty="0" err="1"/>
              <a:t>Dordevic</a:t>
            </a:r>
            <a:r>
              <a:rPr lang="en-GB" dirty="0"/>
              <a:t>, M. and Safieddine, F. </a:t>
            </a:r>
          </a:p>
          <a:p>
            <a:endParaRPr lang="en-GB" dirty="0"/>
          </a:p>
          <a:p>
            <a:endParaRPr lang="en-GB" dirty="0"/>
          </a:p>
        </p:txBody>
      </p:sp>
    </p:spTree>
    <p:extLst>
      <p:ext uri="{BB962C8B-B14F-4D97-AF65-F5344CB8AC3E}">
        <p14:creationId xmlns:p14="http://schemas.microsoft.com/office/powerpoint/2010/main" val="6048698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8E570-F4AD-446E-93E6-5CFFA363F769}"/>
              </a:ext>
            </a:extLst>
          </p:cNvPr>
          <p:cNvSpPr>
            <a:spLocks noGrp="1"/>
          </p:cNvSpPr>
          <p:nvPr>
            <p:ph type="title"/>
          </p:nvPr>
        </p:nvSpPr>
        <p:spPr/>
        <p:txBody>
          <a:bodyPr/>
          <a:lstStyle/>
          <a:p>
            <a:endParaRPr lang="en-GB"/>
          </a:p>
        </p:txBody>
      </p:sp>
      <p:sp>
        <p:nvSpPr>
          <p:cNvPr id="5" name="Title 1"/>
          <p:cNvSpPr txBox="1">
            <a:spLocks/>
          </p:cNvSpPr>
          <p:nvPr/>
        </p:nvSpPr>
        <p:spPr>
          <a:xfrm>
            <a:off x="539552" y="260648"/>
            <a:ext cx="8229600" cy="1143000"/>
          </a:xfrm>
          <a:prstGeom prst="rect">
            <a:avLst/>
          </a:prstGeom>
          <a:solidFill>
            <a:schemeClr val="bg1"/>
          </a:solidFill>
          <a:ln>
            <a:solidFill>
              <a:schemeClr val="bg2"/>
            </a:solidFill>
          </a:ln>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000" b="1" i="0" u="none" strike="noStrike" kern="1200" cap="none" spc="0" normalizeH="0" baseline="0" noProof="0" dirty="0">
                <a:ln>
                  <a:noFill/>
                </a:ln>
                <a:solidFill>
                  <a:srgbClr val="00CCCC"/>
                </a:solidFill>
                <a:effectLst/>
                <a:uLnTx/>
                <a:uFillTx/>
                <a:latin typeface="+mj-lt"/>
                <a:ea typeface="+mj-ea"/>
                <a:cs typeface="+mj-cs"/>
              </a:rPr>
              <a:t>Types of Citation/reference?</a:t>
            </a:r>
          </a:p>
        </p:txBody>
      </p:sp>
      <p:pic>
        <p:nvPicPr>
          <p:cNvPr id="6" name="Picture 5" descr="templates.gif"/>
          <p:cNvPicPr>
            <a:picLocks noChangeAspect="1"/>
          </p:cNvPicPr>
          <p:nvPr/>
        </p:nvPicPr>
        <p:blipFill>
          <a:blip r:embed="rId2" cstate="print"/>
          <a:stretch>
            <a:fillRect/>
          </a:stretch>
        </p:blipFill>
        <p:spPr>
          <a:xfrm>
            <a:off x="7572652" y="404664"/>
            <a:ext cx="1571348" cy="1008112"/>
          </a:xfrm>
          <a:prstGeom prst="rect">
            <a:avLst/>
          </a:prstGeom>
        </p:spPr>
      </p:pic>
      <p:sp>
        <p:nvSpPr>
          <p:cNvPr id="7"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8E570-F4AD-446E-93E6-5CFFA363F769}"/>
              </a:ext>
            </a:extLst>
          </p:cNvPr>
          <p:cNvSpPr>
            <a:spLocks noGrp="1"/>
          </p:cNvSpPr>
          <p:nvPr>
            <p:ph type="title"/>
          </p:nvPr>
        </p:nvSpPr>
        <p:spPr/>
        <p:txBody>
          <a:bodyPr/>
          <a:lstStyle/>
          <a:p>
            <a:endParaRPr lang="en-GB"/>
          </a:p>
        </p:txBody>
      </p:sp>
      <p:sp>
        <p:nvSpPr>
          <p:cNvPr id="26627" name="Rectangle 3"/>
          <p:cNvSpPr>
            <a:spLocks noGrp="1" noChangeArrowheads="1"/>
          </p:cNvSpPr>
          <p:nvPr>
            <p:ph idx="1"/>
          </p:nvPr>
        </p:nvSpPr>
        <p:spPr/>
        <p:txBody>
          <a:bodyPr>
            <a:normAutofit/>
          </a:bodyPr>
          <a:lstStyle/>
          <a:p>
            <a:pPr eaLnBrk="1" hangingPunct="1">
              <a:lnSpc>
                <a:spcPct val="90000"/>
              </a:lnSpc>
            </a:pPr>
            <a:r>
              <a:rPr lang="en-US" sz="2000" dirty="0">
                <a:latin typeface="Arial-BoldMT" charset="0"/>
              </a:rPr>
              <a:t>Special attention needed to be given to the </a:t>
            </a:r>
            <a:r>
              <a:rPr lang="en-US" sz="2000" b="1" dirty="0">
                <a:latin typeface="Arial-BoldMT" charset="0"/>
              </a:rPr>
              <a:t>Internet</a:t>
            </a:r>
            <a:r>
              <a:rPr lang="en-US" sz="2000" dirty="0">
                <a:latin typeface="Arial-BoldMT" charset="0"/>
              </a:rPr>
              <a:t> as a source of information. </a:t>
            </a:r>
          </a:p>
          <a:p>
            <a:pPr eaLnBrk="1" hangingPunct="1">
              <a:lnSpc>
                <a:spcPct val="90000"/>
              </a:lnSpc>
            </a:pPr>
            <a:r>
              <a:rPr lang="en-US" sz="2000" dirty="0">
                <a:latin typeface="Arial-BoldMT" charset="0"/>
              </a:rPr>
              <a:t>Due to the </a:t>
            </a:r>
            <a:r>
              <a:rPr lang="en-US" sz="2000" b="1" dirty="0">
                <a:latin typeface="Arial-BoldMT" charset="0"/>
              </a:rPr>
              <a:t>transient nature</a:t>
            </a:r>
            <a:r>
              <a:rPr lang="en-US" sz="2000" dirty="0">
                <a:latin typeface="Arial-BoldMT" charset="0"/>
              </a:rPr>
              <a:t> of information on the Internet, </a:t>
            </a:r>
            <a:r>
              <a:rPr lang="en-CA" sz="2000" dirty="0">
                <a:latin typeface="Arial-BoldMT" charset="0"/>
              </a:rPr>
              <a:t>you may choose </a:t>
            </a:r>
            <a:r>
              <a:rPr lang="en-US" sz="2000" dirty="0">
                <a:latin typeface="Arial-BoldMT" charset="0"/>
              </a:rPr>
              <a:t>to keep </a:t>
            </a:r>
            <a:r>
              <a:rPr lang="en-US" sz="2000" b="1" dirty="0">
                <a:latin typeface="Arial-BoldMT" charset="0"/>
              </a:rPr>
              <a:t>a copy</a:t>
            </a:r>
            <a:r>
              <a:rPr lang="en-US" sz="2000" dirty="0">
                <a:latin typeface="Arial-BoldMT" charset="0"/>
              </a:rPr>
              <a:t> (either paper or electronic) of the website used.</a:t>
            </a:r>
            <a:endParaRPr lang="en-US" sz="2000" b="1" dirty="0">
              <a:latin typeface="Arial-BoldMT" charset="0"/>
            </a:endParaRPr>
          </a:p>
          <a:p>
            <a:pPr eaLnBrk="1" hangingPunct="1">
              <a:lnSpc>
                <a:spcPct val="90000"/>
              </a:lnSpc>
            </a:pPr>
            <a:r>
              <a:rPr lang="en-CA" sz="2000" dirty="0">
                <a:latin typeface="Arial-BoldMT" charset="0"/>
              </a:rPr>
              <a:t>Internet sites must be </a:t>
            </a:r>
            <a:r>
              <a:rPr lang="en-CA" sz="2000" b="1" dirty="0">
                <a:latin typeface="Arial-BoldMT" charset="0"/>
              </a:rPr>
              <a:t>evaluated very carefully</a:t>
            </a:r>
            <a:r>
              <a:rPr lang="en-CA" sz="2000" dirty="0">
                <a:latin typeface="Arial-BoldMT" charset="0"/>
              </a:rPr>
              <a:t> for </a:t>
            </a:r>
            <a:r>
              <a:rPr lang="en-CA" sz="2000" b="1" dirty="0">
                <a:latin typeface="Arial-BoldMT" charset="0"/>
              </a:rPr>
              <a:t>reliability</a:t>
            </a:r>
            <a:r>
              <a:rPr lang="en-CA" sz="2000" dirty="0">
                <a:latin typeface="Arial-BoldMT" charset="0"/>
              </a:rPr>
              <a:t>, as these sources may not </a:t>
            </a:r>
            <a:r>
              <a:rPr lang="en-CA" sz="2000" b="1" dirty="0">
                <a:latin typeface="Arial-BoldMT" charset="0"/>
              </a:rPr>
              <a:t>authoritative</a:t>
            </a:r>
            <a:r>
              <a:rPr lang="en-US" sz="2000" dirty="0">
                <a:latin typeface="Arial-BoldMT" charset="0"/>
              </a:rPr>
              <a:t> </a:t>
            </a:r>
            <a:r>
              <a:rPr lang="en-CA" sz="2000" dirty="0">
                <a:latin typeface="Arial-BoldMT" charset="0"/>
              </a:rPr>
              <a:t>or </a:t>
            </a:r>
            <a:r>
              <a:rPr lang="en-CA" sz="2000" b="1" dirty="0">
                <a:latin typeface="Arial-BoldMT" charset="0"/>
              </a:rPr>
              <a:t>trustworthy</a:t>
            </a:r>
            <a:r>
              <a:rPr lang="en-CA" sz="2000" dirty="0">
                <a:latin typeface="Arial-BoldMT" charset="0"/>
              </a:rPr>
              <a:t>.</a:t>
            </a:r>
          </a:p>
          <a:p>
            <a:pPr eaLnBrk="1" hangingPunct="1">
              <a:lnSpc>
                <a:spcPct val="90000"/>
              </a:lnSpc>
            </a:pPr>
            <a:r>
              <a:rPr lang="en-CA" sz="2000" dirty="0">
                <a:latin typeface="Arial-BoldMT" charset="0"/>
              </a:rPr>
              <a:t>You will need to ask few questions:</a:t>
            </a:r>
            <a:endParaRPr lang="en-US" sz="2000" dirty="0">
              <a:latin typeface="Arial-BoldMT" charset="0"/>
            </a:endParaRPr>
          </a:p>
          <a:p>
            <a:pPr lvl="1" eaLnBrk="1" hangingPunct="1">
              <a:lnSpc>
                <a:spcPct val="90000"/>
              </a:lnSpc>
              <a:buFont typeface="Wingdings" pitchFamily="2" charset="2"/>
              <a:buChar char="Ø"/>
            </a:pPr>
            <a:r>
              <a:rPr lang="en-CA" sz="1800" dirty="0">
                <a:latin typeface="Arial-BoldMT" charset="0"/>
              </a:rPr>
              <a:t>Who wrote it? What’s the source? Contact info?</a:t>
            </a:r>
          </a:p>
          <a:p>
            <a:pPr lvl="1" eaLnBrk="1" hangingPunct="1">
              <a:lnSpc>
                <a:spcPct val="90000"/>
              </a:lnSpc>
              <a:buFont typeface="Wingdings" pitchFamily="2" charset="2"/>
              <a:buChar char="Ø"/>
            </a:pPr>
            <a:r>
              <a:rPr lang="en-CA" sz="1800" dirty="0">
                <a:latin typeface="Arial-BoldMT" charset="0"/>
              </a:rPr>
              <a:t>Is the info accurate?  Appropriate?  Reliable?</a:t>
            </a:r>
          </a:p>
          <a:p>
            <a:pPr lvl="1" eaLnBrk="1" hangingPunct="1">
              <a:lnSpc>
                <a:spcPct val="90000"/>
              </a:lnSpc>
              <a:buFont typeface="Wingdings" pitchFamily="2" charset="2"/>
              <a:buChar char="Ø"/>
            </a:pPr>
            <a:r>
              <a:rPr lang="en-CA" sz="1800" dirty="0">
                <a:latin typeface="Arial-BoldMT" charset="0"/>
              </a:rPr>
              <a:t>When was the information last updated?</a:t>
            </a:r>
          </a:p>
          <a:p>
            <a:pPr lvl="1" eaLnBrk="1" hangingPunct="1">
              <a:lnSpc>
                <a:spcPct val="90000"/>
              </a:lnSpc>
              <a:buFont typeface="Wingdings" pitchFamily="2" charset="2"/>
              <a:buChar char="Ø"/>
            </a:pPr>
            <a:r>
              <a:rPr lang="en-CA" sz="1800" dirty="0">
                <a:latin typeface="Arial-BoldMT" charset="0"/>
              </a:rPr>
              <a:t>Does it agree with other credible sources?</a:t>
            </a:r>
          </a:p>
          <a:p>
            <a:pPr lvl="1" eaLnBrk="1" hangingPunct="1">
              <a:lnSpc>
                <a:spcPct val="90000"/>
              </a:lnSpc>
              <a:buFont typeface="Wingdings" pitchFamily="2" charset="2"/>
              <a:buChar char="Ø"/>
            </a:pPr>
            <a:r>
              <a:rPr lang="en-CA" sz="1800" dirty="0">
                <a:latin typeface="Arial-BoldMT" charset="0"/>
              </a:rPr>
              <a:t>Do the links work? Is it well laid out? Easy to navigate?</a:t>
            </a:r>
          </a:p>
          <a:p>
            <a:pPr lvl="1" eaLnBrk="1" hangingPunct="1">
              <a:lnSpc>
                <a:spcPct val="90000"/>
              </a:lnSpc>
              <a:buFont typeface="Wingdings" pitchFamily="2" charset="2"/>
              <a:buNone/>
            </a:pPr>
            <a:endParaRPr lang="en-CA" sz="1800" dirty="0">
              <a:latin typeface="Arial-BoldMT" charset="0"/>
            </a:endParaRPr>
          </a:p>
          <a:p>
            <a:pPr eaLnBrk="1" hangingPunct="1">
              <a:lnSpc>
                <a:spcPct val="90000"/>
              </a:lnSpc>
            </a:pPr>
            <a:endParaRPr lang="en-CA" sz="2000" dirty="0"/>
          </a:p>
        </p:txBody>
      </p:sp>
      <p:sp>
        <p:nvSpPr>
          <p:cNvPr id="5" name="Title 1"/>
          <p:cNvSpPr txBox="1">
            <a:spLocks/>
          </p:cNvSpPr>
          <p:nvPr/>
        </p:nvSpPr>
        <p:spPr>
          <a:xfrm>
            <a:off x="539552" y="260648"/>
            <a:ext cx="8229600" cy="1143000"/>
          </a:xfrm>
          <a:prstGeom prst="rect">
            <a:avLst/>
          </a:prstGeom>
          <a:solidFill>
            <a:schemeClr val="bg1"/>
          </a:solidFill>
          <a:ln>
            <a:solidFill>
              <a:schemeClr val="bg2"/>
            </a:solidFill>
          </a:ln>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000" b="1" i="0" u="none" strike="noStrike" kern="1200" cap="none" spc="0" normalizeH="0" baseline="0" noProof="0" dirty="0">
                <a:ln>
                  <a:noFill/>
                </a:ln>
                <a:solidFill>
                  <a:srgbClr val="00CCCC"/>
                </a:solidFill>
                <a:effectLst/>
                <a:uLnTx/>
                <a:uFillTx/>
                <a:latin typeface="+mj-lt"/>
                <a:ea typeface="+mj-ea"/>
                <a:cs typeface="+mj-cs"/>
              </a:rPr>
              <a:t>Types of Citation/reference?</a:t>
            </a:r>
          </a:p>
        </p:txBody>
      </p:sp>
      <p:pic>
        <p:nvPicPr>
          <p:cNvPr id="6" name="Picture 5" descr="templates.gif"/>
          <p:cNvPicPr>
            <a:picLocks noChangeAspect="1"/>
          </p:cNvPicPr>
          <p:nvPr/>
        </p:nvPicPr>
        <p:blipFill>
          <a:blip r:embed="rId3" cstate="print"/>
          <a:stretch>
            <a:fillRect/>
          </a:stretch>
        </p:blipFill>
        <p:spPr>
          <a:xfrm>
            <a:off x="7572652" y="404664"/>
            <a:ext cx="1571348" cy="1008112"/>
          </a:xfrm>
          <a:prstGeom prst="rect">
            <a:avLst/>
          </a:prstGeom>
        </p:spPr>
      </p:pic>
      <p:sp>
        <p:nvSpPr>
          <p:cNvPr id="7"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3120966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66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66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66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66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662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66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bldLvl="4"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What is Citation/reference?</a:t>
            </a:r>
          </a:p>
        </p:txBody>
      </p:sp>
      <p:sp>
        <p:nvSpPr>
          <p:cNvPr id="6" name="Content Placeholder 2"/>
          <p:cNvSpPr>
            <a:spLocks noGrp="1"/>
          </p:cNvSpPr>
          <p:nvPr>
            <p:ph idx="1"/>
          </p:nvPr>
        </p:nvSpPr>
        <p:spPr/>
        <p:txBody>
          <a:bodyPr>
            <a:normAutofit/>
          </a:bodyPr>
          <a:lstStyle/>
          <a:p>
            <a:pPr>
              <a:buNone/>
            </a:pPr>
            <a:r>
              <a:rPr lang="en-US" sz="2600" b="1" dirty="0"/>
              <a:t>Footer: </a:t>
            </a:r>
            <a:r>
              <a:rPr lang="en-US" sz="2600" dirty="0"/>
              <a:t>Direct sources or quotes are referenced with a number that appear on the bottom of the page.</a:t>
            </a:r>
          </a:p>
          <a:p>
            <a:pPr lvl="2"/>
            <a:r>
              <a:rPr lang="en-GB" sz="1700" dirty="0"/>
              <a:t>HTML or HyperText Markup Language is used to express the content and visual formatting of a Web page</a:t>
            </a:r>
            <a:r>
              <a:rPr lang="en-US" sz="1700" b="1" baseline="10000" dirty="0"/>
              <a:t> </a:t>
            </a:r>
            <a:r>
              <a:rPr lang="en-US" sz="1700" b="1" baseline="28000" dirty="0"/>
              <a:t>1</a:t>
            </a:r>
            <a:r>
              <a:rPr lang="en-GB" sz="1700" dirty="0"/>
              <a:t>.</a:t>
            </a:r>
          </a:p>
          <a:p>
            <a:pPr lvl="1"/>
            <a:r>
              <a:rPr lang="en-GB" sz="2100" dirty="0"/>
              <a:t>You may see it by other referencing styles, but </a:t>
            </a:r>
            <a:r>
              <a:rPr lang="en-GB" sz="2100" b="1" dirty="0">
                <a:solidFill>
                  <a:srgbClr val="FF0000"/>
                </a:solidFill>
              </a:rPr>
              <a:t>Footnotes are not used by Harvard Style.</a:t>
            </a:r>
          </a:p>
          <a:p>
            <a:pPr lvl="1"/>
            <a:r>
              <a:rPr lang="en-GB" sz="2100" b="1" dirty="0">
                <a:solidFill>
                  <a:srgbClr val="FF0000"/>
                </a:solidFill>
              </a:rPr>
              <a:t>You should NOT use footnotes in your assignment.</a:t>
            </a:r>
          </a:p>
          <a:p>
            <a:pPr lvl="2">
              <a:buNone/>
            </a:pPr>
            <a:endParaRPr lang="en-GB" sz="1800" b="1" dirty="0"/>
          </a:p>
          <a:p>
            <a:pPr lvl="2">
              <a:buNone/>
            </a:pPr>
            <a:endParaRPr lang="en-GB" dirty="0"/>
          </a:p>
          <a:p>
            <a:endParaRPr lang="en-GB" dirty="0"/>
          </a:p>
        </p:txBody>
      </p:sp>
      <p:sp>
        <p:nvSpPr>
          <p:cNvPr id="4" name="TextBox 3"/>
          <p:cNvSpPr txBox="1"/>
          <p:nvPr/>
        </p:nvSpPr>
        <p:spPr>
          <a:xfrm>
            <a:off x="683568" y="6099279"/>
            <a:ext cx="6336704" cy="461665"/>
          </a:xfrm>
          <a:prstGeom prst="rect">
            <a:avLst/>
          </a:prstGeom>
          <a:noFill/>
        </p:spPr>
        <p:txBody>
          <a:bodyPr wrap="square" rtlCol="0">
            <a:spAutoFit/>
          </a:bodyPr>
          <a:lstStyle/>
          <a:p>
            <a:r>
              <a:rPr lang="en-US" sz="1000" baseline="10000" dirty="0"/>
              <a:t>1</a:t>
            </a:r>
            <a:r>
              <a:rPr lang="en-US" sz="1200" dirty="0"/>
              <a:t> Lemay, Laura., 2000, </a:t>
            </a:r>
            <a:r>
              <a:rPr lang="en-US" sz="1200" i="1" dirty="0"/>
              <a:t>SAMS Teach Yourself Web Publishing with HTML 4. </a:t>
            </a:r>
            <a:r>
              <a:rPr lang="en-US" sz="1200" dirty="0"/>
              <a:t>2</a:t>
            </a:r>
            <a:r>
              <a:rPr lang="en-US" sz="1200" baseline="30000" dirty="0"/>
              <a:t>nd</a:t>
            </a:r>
            <a:r>
              <a:rPr lang="en-US" sz="1200" dirty="0"/>
              <a:t> Edition.  </a:t>
            </a:r>
            <a:r>
              <a:rPr lang="en-US" sz="1200" dirty="0" err="1"/>
              <a:t>Indiana:Sams</a:t>
            </a:r>
            <a:r>
              <a:rPr lang="en-US" sz="1200" dirty="0"/>
              <a:t> Publishing. Pages 51 – 52.</a:t>
            </a:r>
            <a:endParaRPr lang="en-GB" sz="1200" dirty="0"/>
          </a:p>
        </p:txBody>
      </p:sp>
      <p:sp>
        <p:nvSpPr>
          <p:cNvPr id="7"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blinds(horizontal)">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blinds(horizontal)">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3"/>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fontScale="92500" lnSpcReduction="20000"/>
          </a:bodyPr>
          <a:lstStyle/>
          <a:p>
            <a:r>
              <a:rPr lang="en-GB" dirty="0"/>
              <a:t>There are many more possible sources that we cannot possibly cover all today:</a:t>
            </a:r>
          </a:p>
          <a:p>
            <a:pPr lvl="1"/>
            <a:r>
              <a:rPr lang="en-GB" sz="1400" dirty="0"/>
              <a:t>Electronic books</a:t>
            </a:r>
          </a:p>
          <a:p>
            <a:pPr lvl="1"/>
            <a:r>
              <a:rPr lang="en-GB" sz="1400" dirty="0"/>
              <a:t>Reprints editions</a:t>
            </a:r>
          </a:p>
          <a:p>
            <a:pPr lvl="1"/>
            <a:r>
              <a:rPr lang="en-GB" sz="1400" dirty="0"/>
              <a:t>Translated books</a:t>
            </a:r>
          </a:p>
          <a:p>
            <a:pPr lvl="1"/>
            <a:r>
              <a:rPr lang="en-GB" sz="1400" dirty="0" err="1"/>
              <a:t>Audiobooks</a:t>
            </a:r>
            <a:endParaRPr lang="en-GB" sz="1400" dirty="0"/>
          </a:p>
          <a:p>
            <a:pPr lvl="1"/>
            <a:r>
              <a:rPr lang="en-GB" sz="1400" dirty="0"/>
              <a:t>Sacred text : Bible, Torah, and Qur’an.</a:t>
            </a:r>
          </a:p>
          <a:p>
            <a:pPr lvl="1"/>
            <a:r>
              <a:rPr lang="en-GB" sz="1400" dirty="0"/>
              <a:t>Journals</a:t>
            </a:r>
          </a:p>
          <a:p>
            <a:pPr lvl="1"/>
            <a:r>
              <a:rPr lang="en-GB" sz="1400" dirty="0"/>
              <a:t>Newspapers</a:t>
            </a:r>
          </a:p>
          <a:p>
            <a:pPr lvl="1"/>
            <a:r>
              <a:rPr lang="en-GB" sz="1400" dirty="0"/>
              <a:t>Conferences</a:t>
            </a:r>
          </a:p>
          <a:p>
            <a:pPr lvl="1"/>
            <a:r>
              <a:rPr lang="en-GB" sz="1400" dirty="0"/>
              <a:t>Theses</a:t>
            </a:r>
          </a:p>
          <a:p>
            <a:pPr lvl="1"/>
            <a:r>
              <a:rPr lang="en-GB" sz="1400" dirty="0" err="1"/>
              <a:t>Moodle</a:t>
            </a:r>
            <a:r>
              <a:rPr lang="en-GB" sz="1400" dirty="0"/>
              <a:t> / slides</a:t>
            </a:r>
          </a:p>
          <a:p>
            <a:pPr lvl="1"/>
            <a:r>
              <a:rPr lang="en-GB" sz="1400" dirty="0"/>
              <a:t>CD / DVDs</a:t>
            </a:r>
          </a:p>
          <a:p>
            <a:pPr lvl="1"/>
            <a:r>
              <a:rPr lang="en-GB" sz="1400" dirty="0"/>
              <a:t>Reports and Government publications</a:t>
            </a:r>
          </a:p>
          <a:p>
            <a:pPr lvl="1"/>
            <a:r>
              <a:rPr lang="en-GB" sz="1400" dirty="0"/>
              <a:t>Radio/ Films </a:t>
            </a:r>
          </a:p>
          <a:p>
            <a:pPr lvl="1"/>
            <a:r>
              <a:rPr lang="en-GB" sz="1400" dirty="0"/>
              <a:t>And many more!!</a:t>
            </a:r>
          </a:p>
          <a:p>
            <a:r>
              <a:rPr lang="en-GB" sz="2200" dirty="0"/>
              <a:t>Get the book from library or Free: CITE IT RIGHT </a:t>
            </a:r>
          </a:p>
          <a:p>
            <a:pPr lvl="1"/>
            <a:r>
              <a:rPr lang="en-GB" sz="1800" dirty="0" err="1"/>
              <a:t>Kortex</a:t>
            </a:r>
            <a:endParaRPr lang="en-GB" sz="1800" dirty="0"/>
          </a:p>
          <a:p>
            <a:pPr lvl="4"/>
            <a:endParaRPr lang="en-GB" sz="1800" dirty="0"/>
          </a:p>
          <a:p>
            <a:endParaRPr lang="en-GB" sz="1800" dirty="0"/>
          </a:p>
        </p:txBody>
      </p:sp>
      <p:pic>
        <p:nvPicPr>
          <p:cNvPr id="45058" name="Picture 2" descr="Students reading CITE it Right"/>
          <p:cNvPicPr>
            <a:picLocks noChangeAspect="1" noChangeArrowheads="1"/>
          </p:cNvPicPr>
          <p:nvPr/>
        </p:nvPicPr>
        <p:blipFill>
          <a:blip r:embed="rId4" cstate="print"/>
          <a:srcRect/>
          <a:stretch>
            <a:fillRect/>
          </a:stretch>
        </p:blipFill>
        <p:spPr bwMode="auto">
          <a:xfrm>
            <a:off x="5445546" y="2708920"/>
            <a:ext cx="3446934" cy="17051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blinds(horizontal)">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blinds(horizontal)">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blinds(horizontal)">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blinds(horizontal)">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blinds(horizontal)">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blinds(horizontal)">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blinds(horizontal)">
                                      <p:cBhvr>
                                        <p:cTn id="62" dur="500"/>
                                        <p:tgtEl>
                                          <p:spTgt spid="6">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6">
                                            <p:txEl>
                                              <p:pRg st="12" end="12"/>
                                            </p:txEl>
                                          </p:spTgt>
                                        </p:tgtEl>
                                        <p:attrNameLst>
                                          <p:attrName>style.visibility</p:attrName>
                                        </p:attrNameLst>
                                      </p:cBhvr>
                                      <p:to>
                                        <p:strVal val="visible"/>
                                      </p:to>
                                    </p:set>
                                    <p:animEffect transition="in" filter="blinds(horizontal)">
                                      <p:cBhvr>
                                        <p:cTn id="67" dur="500"/>
                                        <p:tgtEl>
                                          <p:spTgt spid="6">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6">
                                            <p:txEl>
                                              <p:pRg st="13" end="13"/>
                                            </p:txEl>
                                          </p:spTgt>
                                        </p:tgtEl>
                                        <p:attrNameLst>
                                          <p:attrName>style.visibility</p:attrName>
                                        </p:attrNameLst>
                                      </p:cBhvr>
                                      <p:to>
                                        <p:strVal val="visible"/>
                                      </p:to>
                                    </p:set>
                                    <p:animEffect transition="in" filter="blinds(horizontal)">
                                      <p:cBhvr>
                                        <p:cTn id="72" dur="500"/>
                                        <p:tgtEl>
                                          <p:spTgt spid="6">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6">
                                            <p:txEl>
                                              <p:pRg st="14" end="14"/>
                                            </p:txEl>
                                          </p:spTgt>
                                        </p:tgtEl>
                                        <p:attrNameLst>
                                          <p:attrName>style.visibility</p:attrName>
                                        </p:attrNameLst>
                                      </p:cBhvr>
                                      <p:to>
                                        <p:strVal val="visible"/>
                                      </p:to>
                                    </p:set>
                                    <p:animEffect transition="in" filter="blinds(horizontal)">
                                      <p:cBhvr>
                                        <p:cTn id="77" dur="500"/>
                                        <p:tgtEl>
                                          <p:spTgt spid="6">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6">
                                            <p:txEl>
                                              <p:pRg st="15" end="15"/>
                                            </p:txEl>
                                          </p:spTgt>
                                        </p:tgtEl>
                                        <p:attrNameLst>
                                          <p:attrName>style.visibility</p:attrName>
                                        </p:attrNameLst>
                                      </p:cBhvr>
                                      <p:to>
                                        <p:strVal val="visible"/>
                                      </p:to>
                                    </p:set>
                                    <p:animEffect transition="in" filter="blinds(horizontal)">
                                      <p:cBhvr>
                                        <p:cTn id="82" dur="500"/>
                                        <p:tgtEl>
                                          <p:spTgt spid="6">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6">
                                            <p:txEl>
                                              <p:pRg st="16" end="16"/>
                                            </p:txEl>
                                          </p:spTgt>
                                        </p:tgtEl>
                                        <p:attrNameLst>
                                          <p:attrName>style.visibility</p:attrName>
                                        </p:attrNameLst>
                                      </p:cBhvr>
                                      <p:to>
                                        <p:strVal val="visible"/>
                                      </p:to>
                                    </p:set>
                                    <p:animEffect transition="in" filter="blinds(horizontal)">
                                      <p:cBhvr>
                                        <p:cTn id="87"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215516" y="1052736"/>
            <a:ext cx="8712968" cy="5040560"/>
          </a:xfrm>
        </p:spPr>
        <p:txBody>
          <a:bodyPr>
            <a:normAutofit fontScale="77500" lnSpcReduction="20000"/>
          </a:bodyPr>
          <a:lstStyle/>
          <a:p>
            <a:r>
              <a:rPr lang="en-GB" dirty="0"/>
              <a:t>Which one of these is the correct or incorrect citation:</a:t>
            </a:r>
          </a:p>
          <a:p>
            <a:pPr lvl="2"/>
            <a:r>
              <a:rPr lang="en-GB" sz="2200" dirty="0"/>
              <a:t>Many challenges face the re-introduction of e-universities </a:t>
            </a:r>
            <a:r>
              <a:rPr lang="en-GB" sz="2200" dirty="0">
                <a:solidFill>
                  <a:schemeClr val="accent6"/>
                </a:solidFill>
              </a:rPr>
              <a:t>[1].</a:t>
            </a:r>
            <a:endParaRPr lang="en-GB" sz="2200" dirty="0"/>
          </a:p>
          <a:p>
            <a:pPr lvl="2"/>
            <a:r>
              <a:rPr lang="en-GB" sz="2200" dirty="0"/>
              <a:t>Many challenges face the re-introduction of e-universities. </a:t>
            </a:r>
            <a:r>
              <a:rPr lang="en-GB" sz="2200" dirty="0">
                <a:solidFill>
                  <a:schemeClr val="accent6"/>
                </a:solidFill>
              </a:rPr>
              <a:t>(Ismail, Safieddine, and </a:t>
            </a:r>
            <a:r>
              <a:rPr lang="en-GB" sz="2200" dirty="0" err="1">
                <a:solidFill>
                  <a:schemeClr val="accent6"/>
                </a:solidFill>
              </a:rPr>
              <a:t>Jaradat</a:t>
            </a:r>
            <a:r>
              <a:rPr lang="en-GB" sz="2200" dirty="0">
                <a:solidFill>
                  <a:schemeClr val="accent6"/>
                </a:solidFill>
              </a:rPr>
              <a:t>, 2019). </a:t>
            </a:r>
            <a:r>
              <a:rPr lang="en-GB" sz="2200" dirty="0">
                <a:solidFill>
                  <a:srgbClr val="000000"/>
                </a:solidFill>
                <a:highlight>
                  <a:srgbClr val="FFFF00"/>
                </a:highlight>
              </a:rPr>
              <a:t>(no </a:t>
            </a:r>
            <a:r>
              <a:rPr lang="en-GB" sz="2200" dirty="0" err="1">
                <a:solidFill>
                  <a:srgbClr val="000000"/>
                </a:solidFill>
                <a:highlight>
                  <a:srgbClr val="FFFF00"/>
                </a:highlight>
              </a:rPr>
              <a:t>fullstop</a:t>
            </a:r>
            <a:r>
              <a:rPr lang="en-GB" sz="2200" dirty="0">
                <a:solidFill>
                  <a:srgbClr val="000000"/>
                </a:solidFill>
                <a:highlight>
                  <a:srgbClr val="FFFF00"/>
                </a:highlight>
              </a:rPr>
              <a:t> after closing the brackets)</a:t>
            </a:r>
          </a:p>
          <a:p>
            <a:pPr lvl="2"/>
            <a:r>
              <a:rPr lang="en-GB" sz="2200" dirty="0"/>
              <a:t>In defining e-university challenges, (</a:t>
            </a:r>
            <a:r>
              <a:rPr lang="en-GB" sz="2200" dirty="0">
                <a:solidFill>
                  <a:schemeClr val="accent2"/>
                </a:solidFill>
              </a:rPr>
              <a:t>Ismail, Safieddine, and </a:t>
            </a:r>
            <a:r>
              <a:rPr lang="en-GB" sz="2200" dirty="0" err="1">
                <a:solidFill>
                  <a:schemeClr val="accent2"/>
                </a:solidFill>
              </a:rPr>
              <a:t>Jaradat</a:t>
            </a:r>
            <a:r>
              <a:rPr lang="en-GB" sz="2200" dirty="0">
                <a:solidFill>
                  <a:schemeClr val="accent2"/>
                </a:solidFill>
              </a:rPr>
              <a:t> 2019) </a:t>
            </a:r>
            <a:r>
              <a:rPr lang="en-GB" sz="2200" dirty="0"/>
              <a:t>explain that, among many things, the poor business model has hampered its reintroduction. </a:t>
            </a:r>
          </a:p>
          <a:p>
            <a:pPr lvl="2"/>
            <a:r>
              <a:rPr lang="en-GB" sz="2200" dirty="0"/>
              <a:t>Many challenges face the re-introduction of e-universities </a:t>
            </a:r>
            <a:r>
              <a:rPr lang="en-GB" sz="2200" dirty="0">
                <a:solidFill>
                  <a:schemeClr val="accent6"/>
                </a:solidFill>
              </a:rPr>
              <a:t>(Ismail. R, Safieddine F., and </a:t>
            </a:r>
            <a:r>
              <a:rPr lang="en-GB" sz="2200" dirty="0" err="1">
                <a:solidFill>
                  <a:schemeClr val="accent6"/>
                </a:solidFill>
              </a:rPr>
              <a:t>Jaradat</a:t>
            </a:r>
            <a:r>
              <a:rPr lang="en-GB" sz="2200" dirty="0">
                <a:solidFill>
                  <a:schemeClr val="accent6"/>
                </a:solidFill>
              </a:rPr>
              <a:t> A., 2019).</a:t>
            </a:r>
          </a:p>
          <a:p>
            <a:pPr lvl="2"/>
            <a:r>
              <a:rPr lang="en-GB" sz="2200" dirty="0"/>
              <a:t>In defining e-university challenges, </a:t>
            </a:r>
            <a:r>
              <a:rPr lang="en-GB" sz="2200" dirty="0">
                <a:solidFill>
                  <a:schemeClr val="accent2"/>
                </a:solidFill>
              </a:rPr>
              <a:t>Ismail, Safieddine, and </a:t>
            </a:r>
            <a:r>
              <a:rPr lang="en-GB" sz="2200" dirty="0" err="1">
                <a:solidFill>
                  <a:schemeClr val="accent2"/>
                </a:solidFill>
              </a:rPr>
              <a:t>Jaradat</a:t>
            </a:r>
            <a:r>
              <a:rPr lang="en-GB" sz="2200" dirty="0">
                <a:solidFill>
                  <a:schemeClr val="accent2"/>
                </a:solidFill>
              </a:rPr>
              <a:t>, 2019 </a:t>
            </a:r>
            <a:r>
              <a:rPr lang="en-GB" sz="2200" dirty="0"/>
              <a:t>explain that, among many things, the poor business model has hampered its reintroduction. </a:t>
            </a:r>
          </a:p>
          <a:p>
            <a:pPr lvl="2"/>
            <a:r>
              <a:rPr lang="en-GB" sz="2200" dirty="0"/>
              <a:t>Many challenges face the re-introduction of e-universities, </a:t>
            </a:r>
            <a:r>
              <a:rPr lang="en-GB" sz="2200" dirty="0">
                <a:solidFill>
                  <a:schemeClr val="accent6"/>
                </a:solidFill>
              </a:rPr>
              <a:t>(Ismail, Safieddine, and </a:t>
            </a:r>
            <a:r>
              <a:rPr lang="en-GB" sz="2200" dirty="0" err="1">
                <a:solidFill>
                  <a:schemeClr val="accent6"/>
                </a:solidFill>
              </a:rPr>
              <a:t>Jaradat</a:t>
            </a:r>
            <a:r>
              <a:rPr lang="en-GB" sz="2200" dirty="0">
                <a:solidFill>
                  <a:schemeClr val="accent6"/>
                </a:solidFill>
              </a:rPr>
              <a:t>, 2019).</a:t>
            </a:r>
            <a:r>
              <a:rPr lang="en-GB" sz="2200" dirty="0"/>
              <a:t> </a:t>
            </a:r>
          </a:p>
          <a:p>
            <a:pPr lvl="2"/>
            <a:r>
              <a:rPr lang="en-GB" sz="2200" dirty="0"/>
              <a:t>Many challenges face the re-introduction of e-universities </a:t>
            </a:r>
            <a:r>
              <a:rPr lang="en-GB" sz="2200" dirty="0">
                <a:solidFill>
                  <a:schemeClr val="accent6"/>
                </a:solidFill>
              </a:rPr>
              <a:t>(Ismail, Safieddine, and </a:t>
            </a:r>
            <a:r>
              <a:rPr lang="en-GB" sz="2200" dirty="0" err="1">
                <a:solidFill>
                  <a:schemeClr val="accent6"/>
                </a:solidFill>
              </a:rPr>
              <a:t>Jaradat</a:t>
            </a:r>
            <a:r>
              <a:rPr lang="en-GB" sz="2200" dirty="0">
                <a:solidFill>
                  <a:schemeClr val="accent6"/>
                </a:solidFill>
              </a:rPr>
              <a:t>, 2019).</a:t>
            </a:r>
          </a:p>
          <a:p>
            <a:pPr lvl="2"/>
            <a:r>
              <a:rPr lang="en-GB" sz="2200" dirty="0"/>
              <a:t>In defining e-university challenges, </a:t>
            </a:r>
            <a:r>
              <a:rPr lang="en-GB" sz="2200" dirty="0">
                <a:solidFill>
                  <a:schemeClr val="accent2"/>
                </a:solidFill>
              </a:rPr>
              <a:t>Ismail, Safieddine, and </a:t>
            </a:r>
            <a:r>
              <a:rPr lang="en-GB" sz="2200" dirty="0" err="1">
                <a:solidFill>
                  <a:schemeClr val="accent2"/>
                </a:solidFill>
              </a:rPr>
              <a:t>Jaradat</a:t>
            </a:r>
            <a:r>
              <a:rPr lang="en-GB" sz="2200" dirty="0">
                <a:solidFill>
                  <a:schemeClr val="accent2"/>
                </a:solidFill>
              </a:rPr>
              <a:t> (2019) </a:t>
            </a:r>
            <a:r>
              <a:rPr lang="en-GB" sz="2200" dirty="0"/>
              <a:t>explain that, among many things, the poor business model has hampered its reintroduction. </a:t>
            </a:r>
            <a:endParaRPr lang="en-GB" sz="2200" b="1" dirty="0"/>
          </a:p>
        </p:txBody>
      </p:sp>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itle 3">
            <a:extLst>
              <a:ext uri="{FF2B5EF4-FFF2-40B4-BE49-F238E27FC236}">
                <a16:creationId xmlns:a16="http://schemas.microsoft.com/office/drawing/2014/main" id="{5682BD80-D169-1646-B351-1B68EB678654}"/>
              </a:ext>
            </a:extLst>
          </p:cNvPr>
          <p:cNvSpPr>
            <a:spLocks noGrp="1"/>
          </p:cNvSpPr>
          <p:nvPr>
            <p:ph type="title"/>
          </p:nvPr>
        </p:nvSpPr>
        <p:spPr/>
        <p:txBody>
          <a:bodyPr/>
          <a:lstStyle/>
          <a:p>
            <a:r>
              <a:rPr lang="en-GB" dirty="0"/>
              <a:t>Test your knowledge!</a:t>
            </a:r>
          </a:p>
        </p:txBody>
      </p:sp>
    </p:spTree>
    <p:extLst>
      <p:ext uri="{BB962C8B-B14F-4D97-AF65-F5344CB8AC3E}">
        <p14:creationId xmlns:p14="http://schemas.microsoft.com/office/powerpoint/2010/main" val="132996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blinds(horizontal)">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blinds(horizontal)">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blinds(horizontal)">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blinds(horizontal)">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3"/>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215516" y="1052736"/>
            <a:ext cx="8712968" cy="5040560"/>
          </a:xfrm>
        </p:spPr>
        <p:txBody>
          <a:bodyPr>
            <a:normAutofit fontScale="77500" lnSpcReduction="20000"/>
          </a:bodyPr>
          <a:lstStyle/>
          <a:p>
            <a:r>
              <a:rPr lang="en-GB" dirty="0"/>
              <a:t>Which one of these is the correct or incorrect citation:</a:t>
            </a:r>
          </a:p>
          <a:p>
            <a:pPr lvl="2"/>
            <a:r>
              <a:rPr lang="en-GB" sz="2200" strike="sngStrike" dirty="0"/>
              <a:t>Many challenges face the re-introduction of e-universities </a:t>
            </a:r>
            <a:r>
              <a:rPr lang="en-GB" sz="2200" strike="sngStrike" dirty="0">
                <a:solidFill>
                  <a:schemeClr val="accent6"/>
                </a:solidFill>
              </a:rPr>
              <a:t>[1].</a:t>
            </a:r>
            <a:endParaRPr lang="en-GB" sz="2200" strike="sngStrike" dirty="0"/>
          </a:p>
          <a:p>
            <a:pPr lvl="2"/>
            <a:r>
              <a:rPr lang="en-GB" sz="2200" dirty="0"/>
              <a:t>Many challenges face the re-introduction of e-universities. </a:t>
            </a:r>
            <a:r>
              <a:rPr lang="en-GB" sz="2200" dirty="0">
                <a:solidFill>
                  <a:schemeClr val="accent6"/>
                </a:solidFill>
              </a:rPr>
              <a:t>(Ismail, Safieddine, and </a:t>
            </a:r>
            <a:r>
              <a:rPr lang="en-GB" sz="2200" dirty="0" err="1">
                <a:solidFill>
                  <a:schemeClr val="accent6"/>
                </a:solidFill>
              </a:rPr>
              <a:t>Jaradat</a:t>
            </a:r>
            <a:r>
              <a:rPr lang="en-GB" sz="2200" dirty="0">
                <a:solidFill>
                  <a:schemeClr val="accent6"/>
                </a:solidFill>
              </a:rPr>
              <a:t>, 2019).</a:t>
            </a:r>
          </a:p>
          <a:p>
            <a:pPr lvl="2"/>
            <a:r>
              <a:rPr lang="en-GB" sz="2200" dirty="0"/>
              <a:t>In defining e-university challenges, (</a:t>
            </a:r>
            <a:r>
              <a:rPr lang="en-GB" sz="2200" dirty="0">
                <a:solidFill>
                  <a:schemeClr val="accent2"/>
                </a:solidFill>
              </a:rPr>
              <a:t>Ismail, Safieddine, and </a:t>
            </a:r>
            <a:r>
              <a:rPr lang="en-GB" sz="2200" dirty="0" err="1">
                <a:solidFill>
                  <a:schemeClr val="accent2"/>
                </a:solidFill>
              </a:rPr>
              <a:t>Jaradat</a:t>
            </a:r>
            <a:r>
              <a:rPr lang="en-GB" sz="2200" dirty="0">
                <a:solidFill>
                  <a:schemeClr val="accent2"/>
                </a:solidFill>
              </a:rPr>
              <a:t> 2019) </a:t>
            </a:r>
            <a:r>
              <a:rPr lang="en-GB" sz="2200" dirty="0"/>
              <a:t>explain that, among many things, the poor business model has hampered its reintroduction. </a:t>
            </a:r>
          </a:p>
          <a:p>
            <a:pPr lvl="2"/>
            <a:r>
              <a:rPr lang="en-GB" sz="2200" dirty="0"/>
              <a:t>Many challenges face the re-introduction of e-universities </a:t>
            </a:r>
            <a:r>
              <a:rPr lang="en-GB" sz="2200" dirty="0">
                <a:solidFill>
                  <a:schemeClr val="accent6"/>
                </a:solidFill>
              </a:rPr>
              <a:t>(Ismail. R, Safieddine F., and </a:t>
            </a:r>
            <a:r>
              <a:rPr lang="en-GB" sz="2200" dirty="0" err="1">
                <a:solidFill>
                  <a:schemeClr val="accent6"/>
                </a:solidFill>
              </a:rPr>
              <a:t>Jaradat</a:t>
            </a:r>
            <a:r>
              <a:rPr lang="en-GB" sz="2200" dirty="0">
                <a:solidFill>
                  <a:schemeClr val="accent6"/>
                </a:solidFill>
              </a:rPr>
              <a:t> A., 2019).</a:t>
            </a:r>
          </a:p>
          <a:p>
            <a:pPr lvl="2"/>
            <a:r>
              <a:rPr lang="en-GB" sz="2200" dirty="0"/>
              <a:t>In defining e-university challenges, </a:t>
            </a:r>
            <a:r>
              <a:rPr lang="en-GB" sz="2200" dirty="0">
                <a:solidFill>
                  <a:schemeClr val="accent2"/>
                </a:solidFill>
              </a:rPr>
              <a:t>Ismail, Safieddine, and </a:t>
            </a:r>
            <a:r>
              <a:rPr lang="en-GB" sz="2200" dirty="0" err="1">
                <a:solidFill>
                  <a:schemeClr val="accent2"/>
                </a:solidFill>
              </a:rPr>
              <a:t>Jaradat</a:t>
            </a:r>
            <a:r>
              <a:rPr lang="en-GB" sz="2200" dirty="0">
                <a:solidFill>
                  <a:schemeClr val="accent2"/>
                </a:solidFill>
              </a:rPr>
              <a:t>, 2019 </a:t>
            </a:r>
            <a:r>
              <a:rPr lang="en-GB" sz="2200" dirty="0"/>
              <a:t>explain that, among many things, the poor business model has hampered its reintroduction. </a:t>
            </a:r>
          </a:p>
          <a:p>
            <a:pPr lvl="2"/>
            <a:r>
              <a:rPr lang="en-GB" sz="2200" dirty="0"/>
              <a:t>Many challenges face the re-introduction of e-universities, </a:t>
            </a:r>
            <a:r>
              <a:rPr lang="en-GB" sz="2200" dirty="0">
                <a:solidFill>
                  <a:schemeClr val="accent6"/>
                </a:solidFill>
              </a:rPr>
              <a:t>(Ismail, Safieddine, and </a:t>
            </a:r>
            <a:r>
              <a:rPr lang="en-GB" sz="2200" dirty="0" err="1">
                <a:solidFill>
                  <a:schemeClr val="accent6"/>
                </a:solidFill>
              </a:rPr>
              <a:t>Jaradat</a:t>
            </a:r>
            <a:r>
              <a:rPr lang="en-GB" sz="2200" dirty="0">
                <a:solidFill>
                  <a:schemeClr val="accent6"/>
                </a:solidFill>
              </a:rPr>
              <a:t>, 2019).</a:t>
            </a:r>
            <a:r>
              <a:rPr lang="en-GB" sz="2200" dirty="0"/>
              <a:t> </a:t>
            </a:r>
          </a:p>
          <a:p>
            <a:pPr lvl="2"/>
            <a:r>
              <a:rPr lang="en-GB" sz="2200" dirty="0"/>
              <a:t>Many challenges face the re-introduction of e-universities </a:t>
            </a:r>
            <a:r>
              <a:rPr lang="en-GB" sz="2200" dirty="0">
                <a:solidFill>
                  <a:schemeClr val="accent6"/>
                </a:solidFill>
              </a:rPr>
              <a:t>(Ismail, Safieddine, and </a:t>
            </a:r>
            <a:r>
              <a:rPr lang="en-GB" sz="2200" dirty="0" err="1">
                <a:solidFill>
                  <a:schemeClr val="accent6"/>
                </a:solidFill>
              </a:rPr>
              <a:t>Jaradat</a:t>
            </a:r>
            <a:r>
              <a:rPr lang="en-GB" sz="2200" dirty="0">
                <a:solidFill>
                  <a:schemeClr val="accent6"/>
                </a:solidFill>
              </a:rPr>
              <a:t>, 2019).</a:t>
            </a:r>
          </a:p>
          <a:p>
            <a:pPr lvl="2"/>
            <a:r>
              <a:rPr lang="en-GB" sz="2200" dirty="0"/>
              <a:t>In defining e-university challenges, </a:t>
            </a:r>
            <a:r>
              <a:rPr lang="en-GB" sz="2200" dirty="0">
                <a:solidFill>
                  <a:schemeClr val="accent2"/>
                </a:solidFill>
              </a:rPr>
              <a:t>Ismail, Safieddine, and </a:t>
            </a:r>
            <a:r>
              <a:rPr lang="en-GB" sz="2200" dirty="0" err="1">
                <a:solidFill>
                  <a:schemeClr val="accent2"/>
                </a:solidFill>
              </a:rPr>
              <a:t>Jaradat</a:t>
            </a:r>
            <a:r>
              <a:rPr lang="en-GB" sz="2200" dirty="0">
                <a:solidFill>
                  <a:schemeClr val="accent2"/>
                </a:solidFill>
              </a:rPr>
              <a:t> (2019) </a:t>
            </a:r>
            <a:r>
              <a:rPr lang="en-GB" sz="2200" dirty="0"/>
              <a:t>explain that, among many things, the poor business model has hampered its reintroduction. </a:t>
            </a:r>
            <a:endParaRPr lang="en-GB" sz="2200" b="1" dirty="0"/>
          </a:p>
        </p:txBody>
      </p:sp>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itle 3">
            <a:extLst>
              <a:ext uri="{FF2B5EF4-FFF2-40B4-BE49-F238E27FC236}">
                <a16:creationId xmlns:a16="http://schemas.microsoft.com/office/drawing/2014/main" id="{6BC932AA-F8CA-0AAC-059E-A6140EBF8D50}"/>
              </a:ext>
            </a:extLst>
          </p:cNvPr>
          <p:cNvSpPr>
            <a:spLocks noGrp="1"/>
          </p:cNvSpPr>
          <p:nvPr>
            <p:ph type="title"/>
          </p:nvPr>
        </p:nvSpPr>
        <p:spPr/>
        <p:txBody>
          <a:bodyPr/>
          <a:lstStyle/>
          <a:p>
            <a:r>
              <a:rPr lang="en-GB" dirty="0"/>
              <a:t>Test your knowledge!</a:t>
            </a:r>
          </a:p>
        </p:txBody>
      </p:sp>
    </p:spTree>
    <p:extLst>
      <p:ext uri="{BB962C8B-B14F-4D97-AF65-F5344CB8AC3E}">
        <p14:creationId xmlns:p14="http://schemas.microsoft.com/office/powerpoint/2010/main" val="1745142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215516" y="1052736"/>
            <a:ext cx="8712968" cy="5040560"/>
          </a:xfrm>
        </p:spPr>
        <p:txBody>
          <a:bodyPr>
            <a:normAutofit fontScale="77500" lnSpcReduction="20000"/>
          </a:bodyPr>
          <a:lstStyle/>
          <a:p>
            <a:r>
              <a:rPr lang="en-GB" dirty="0"/>
              <a:t>Which one of these is the correct or incorrect citation:</a:t>
            </a:r>
          </a:p>
          <a:p>
            <a:pPr lvl="2"/>
            <a:r>
              <a:rPr lang="en-GB" sz="2200" strike="sngStrike" dirty="0"/>
              <a:t>Many challenges face the re-introduction of e-universities </a:t>
            </a:r>
            <a:r>
              <a:rPr lang="en-GB" sz="2200" strike="sngStrike" dirty="0">
                <a:solidFill>
                  <a:schemeClr val="accent6"/>
                </a:solidFill>
              </a:rPr>
              <a:t>[1].</a:t>
            </a:r>
            <a:endParaRPr lang="en-GB" sz="2200" strike="sngStrike" dirty="0"/>
          </a:p>
          <a:p>
            <a:pPr lvl="2"/>
            <a:r>
              <a:rPr lang="en-GB" sz="2200" strike="sngStrike" dirty="0"/>
              <a:t>Many challenges face the re-introduction of e-universities. </a:t>
            </a:r>
            <a:r>
              <a:rPr lang="en-GB" sz="2200" strike="sngStrike" dirty="0">
                <a:solidFill>
                  <a:schemeClr val="accent6"/>
                </a:solidFill>
              </a:rPr>
              <a:t>(Ismail, Safieddine, and </a:t>
            </a:r>
            <a:r>
              <a:rPr lang="en-GB" sz="2200" strike="sngStrike" dirty="0" err="1">
                <a:solidFill>
                  <a:schemeClr val="accent6"/>
                </a:solidFill>
              </a:rPr>
              <a:t>Jaradat</a:t>
            </a:r>
            <a:r>
              <a:rPr lang="en-GB" sz="2200" strike="sngStrike" dirty="0">
                <a:solidFill>
                  <a:schemeClr val="accent6"/>
                </a:solidFill>
              </a:rPr>
              <a:t>, 2019).</a:t>
            </a:r>
          </a:p>
          <a:p>
            <a:pPr lvl="2"/>
            <a:r>
              <a:rPr lang="en-GB" sz="2200" dirty="0"/>
              <a:t>In defining e-university challenges, (</a:t>
            </a:r>
            <a:r>
              <a:rPr lang="en-GB" sz="2200" dirty="0">
                <a:solidFill>
                  <a:schemeClr val="accent2"/>
                </a:solidFill>
              </a:rPr>
              <a:t>Ismail, Safieddine, and </a:t>
            </a:r>
            <a:r>
              <a:rPr lang="en-GB" sz="2200" dirty="0" err="1">
                <a:solidFill>
                  <a:schemeClr val="accent2"/>
                </a:solidFill>
              </a:rPr>
              <a:t>Jaradat</a:t>
            </a:r>
            <a:r>
              <a:rPr lang="en-GB" sz="2200" dirty="0">
                <a:solidFill>
                  <a:schemeClr val="accent2"/>
                </a:solidFill>
              </a:rPr>
              <a:t> 2019) </a:t>
            </a:r>
            <a:r>
              <a:rPr lang="en-GB" sz="2200" dirty="0"/>
              <a:t>explain that, among many things, the poor business model has hampered its reintroduction. </a:t>
            </a:r>
          </a:p>
          <a:p>
            <a:pPr lvl="2"/>
            <a:r>
              <a:rPr lang="en-GB" sz="2200" dirty="0"/>
              <a:t>Many challenges face the re-introduction of e-universities </a:t>
            </a:r>
            <a:r>
              <a:rPr lang="en-GB" sz="2200" dirty="0">
                <a:solidFill>
                  <a:schemeClr val="accent6"/>
                </a:solidFill>
              </a:rPr>
              <a:t>(Ismail. R, Safieddine F., and </a:t>
            </a:r>
            <a:r>
              <a:rPr lang="en-GB" sz="2200" dirty="0" err="1">
                <a:solidFill>
                  <a:schemeClr val="accent6"/>
                </a:solidFill>
              </a:rPr>
              <a:t>Jaradat</a:t>
            </a:r>
            <a:r>
              <a:rPr lang="en-GB" sz="2200" dirty="0">
                <a:solidFill>
                  <a:schemeClr val="accent6"/>
                </a:solidFill>
              </a:rPr>
              <a:t> A., 2019).</a:t>
            </a:r>
          </a:p>
          <a:p>
            <a:pPr lvl="2"/>
            <a:r>
              <a:rPr lang="en-GB" sz="2200" dirty="0"/>
              <a:t>In defining e-university challenges, </a:t>
            </a:r>
            <a:r>
              <a:rPr lang="en-GB" sz="2200" dirty="0">
                <a:solidFill>
                  <a:schemeClr val="accent2"/>
                </a:solidFill>
              </a:rPr>
              <a:t>Ismail, Safieddine, and </a:t>
            </a:r>
            <a:r>
              <a:rPr lang="en-GB" sz="2200" dirty="0" err="1">
                <a:solidFill>
                  <a:schemeClr val="accent2"/>
                </a:solidFill>
              </a:rPr>
              <a:t>Jaradat</a:t>
            </a:r>
            <a:r>
              <a:rPr lang="en-GB" sz="2200" dirty="0">
                <a:solidFill>
                  <a:schemeClr val="accent2"/>
                </a:solidFill>
              </a:rPr>
              <a:t>, 2019 </a:t>
            </a:r>
            <a:r>
              <a:rPr lang="en-GB" sz="2200" dirty="0"/>
              <a:t>explain that, among many things, the poor business model has hampered its reintroduction. </a:t>
            </a:r>
          </a:p>
          <a:p>
            <a:pPr lvl="2"/>
            <a:r>
              <a:rPr lang="en-GB" sz="2200" dirty="0"/>
              <a:t>Many challenges face the re-introduction of e-universities, </a:t>
            </a:r>
            <a:r>
              <a:rPr lang="en-GB" sz="2200" dirty="0">
                <a:solidFill>
                  <a:schemeClr val="accent6"/>
                </a:solidFill>
              </a:rPr>
              <a:t>(Ismail, Safieddine, and </a:t>
            </a:r>
            <a:r>
              <a:rPr lang="en-GB" sz="2200" dirty="0" err="1">
                <a:solidFill>
                  <a:schemeClr val="accent6"/>
                </a:solidFill>
              </a:rPr>
              <a:t>Jaradat</a:t>
            </a:r>
            <a:r>
              <a:rPr lang="en-GB" sz="2200" dirty="0">
                <a:solidFill>
                  <a:schemeClr val="accent6"/>
                </a:solidFill>
              </a:rPr>
              <a:t>, 2019).</a:t>
            </a:r>
            <a:r>
              <a:rPr lang="en-GB" sz="2200" dirty="0"/>
              <a:t> </a:t>
            </a:r>
          </a:p>
          <a:p>
            <a:pPr lvl="2"/>
            <a:r>
              <a:rPr lang="en-GB" sz="2200" dirty="0"/>
              <a:t>Many challenges face the re-introduction of e-universities </a:t>
            </a:r>
            <a:r>
              <a:rPr lang="en-GB" sz="2200" dirty="0">
                <a:solidFill>
                  <a:schemeClr val="accent6"/>
                </a:solidFill>
              </a:rPr>
              <a:t>(Ismail, Safieddine, and </a:t>
            </a:r>
            <a:r>
              <a:rPr lang="en-GB" sz="2200" dirty="0" err="1">
                <a:solidFill>
                  <a:schemeClr val="accent6"/>
                </a:solidFill>
              </a:rPr>
              <a:t>Jaradat</a:t>
            </a:r>
            <a:r>
              <a:rPr lang="en-GB" sz="2200" dirty="0">
                <a:solidFill>
                  <a:schemeClr val="accent6"/>
                </a:solidFill>
              </a:rPr>
              <a:t>, 2019).</a:t>
            </a:r>
          </a:p>
          <a:p>
            <a:pPr lvl="2"/>
            <a:r>
              <a:rPr lang="en-GB" sz="2200" dirty="0"/>
              <a:t>In defining e-university challenges, </a:t>
            </a:r>
            <a:r>
              <a:rPr lang="en-GB" sz="2200" dirty="0">
                <a:solidFill>
                  <a:schemeClr val="accent2"/>
                </a:solidFill>
              </a:rPr>
              <a:t>Ismail, Safieddine, and </a:t>
            </a:r>
            <a:r>
              <a:rPr lang="en-GB" sz="2200" dirty="0" err="1">
                <a:solidFill>
                  <a:schemeClr val="accent2"/>
                </a:solidFill>
              </a:rPr>
              <a:t>Jaradat</a:t>
            </a:r>
            <a:r>
              <a:rPr lang="en-GB" sz="2200" dirty="0">
                <a:solidFill>
                  <a:schemeClr val="accent2"/>
                </a:solidFill>
              </a:rPr>
              <a:t> (2019) </a:t>
            </a:r>
            <a:r>
              <a:rPr lang="en-GB" sz="2200" dirty="0"/>
              <a:t>explain that, among many things, the poor business model has hampered its reintroduction. </a:t>
            </a:r>
            <a:endParaRPr lang="en-GB" sz="2200" b="1" dirty="0"/>
          </a:p>
        </p:txBody>
      </p:sp>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itle 3">
            <a:extLst>
              <a:ext uri="{FF2B5EF4-FFF2-40B4-BE49-F238E27FC236}">
                <a16:creationId xmlns:a16="http://schemas.microsoft.com/office/drawing/2014/main" id="{48DE630C-6331-62F1-A369-93C4FF1E158B}"/>
              </a:ext>
            </a:extLst>
          </p:cNvPr>
          <p:cNvSpPr>
            <a:spLocks noGrp="1"/>
          </p:cNvSpPr>
          <p:nvPr>
            <p:ph type="title"/>
          </p:nvPr>
        </p:nvSpPr>
        <p:spPr/>
        <p:txBody>
          <a:bodyPr/>
          <a:lstStyle/>
          <a:p>
            <a:r>
              <a:rPr lang="en-GB" dirty="0"/>
              <a:t>Test your knowledge!</a:t>
            </a:r>
          </a:p>
        </p:txBody>
      </p:sp>
    </p:spTree>
    <p:extLst>
      <p:ext uri="{BB962C8B-B14F-4D97-AF65-F5344CB8AC3E}">
        <p14:creationId xmlns:p14="http://schemas.microsoft.com/office/powerpoint/2010/main" val="3488123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215516" y="1052736"/>
            <a:ext cx="8712968" cy="5040560"/>
          </a:xfrm>
        </p:spPr>
        <p:txBody>
          <a:bodyPr>
            <a:normAutofit fontScale="77500" lnSpcReduction="20000"/>
          </a:bodyPr>
          <a:lstStyle/>
          <a:p>
            <a:r>
              <a:rPr lang="en-GB" dirty="0"/>
              <a:t>Which one of these is the correct or incorrect citation:</a:t>
            </a:r>
          </a:p>
          <a:p>
            <a:pPr lvl="2"/>
            <a:r>
              <a:rPr lang="en-GB" sz="2200" strike="sngStrike" dirty="0"/>
              <a:t>Many challenges face the re-introduction of e-universities </a:t>
            </a:r>
            <a:r>
              <a:rPr lang="en-GB" sz="2200" strike="sngStrike" dirty="0">
                <a:solidFill>
                  <a:schemeClr val="accent6"/>
                </a:solidFill>
              </a:rPr>
              <a:t>[1].</a:t>
            </a:r>
            <a:endParaRPr lang="en-GB" sz="2200" strike="sngStrike" dirty="0"/>
          </a:p>
          <a:p>
            <a:pPr lvl="2"/>
            <a:r>
              <a:rPr lang="en-GB" sz="2200" strike="sngStrike" dirty="0"/>
              <a:t>Many challenges face the re-introduction of e-universities. </a:t>
            </a:r>
            <a:r>
              <a:rPr lang="en-GB" sz="2200" strike="sngStrike" dirty="0">
                <a:solidFill>
                  <a:schemeClr val="accent6"/>
                </a:solidFill>
              </a:rPr>
              <a:t>(Ismail, Safieddine, and </a:t>
            </a:r>
            <a:r>
              <a:rPr lang="en-GB" sz="2200" strike="sngStrike" dirty="0" err="1">
                <a:solidFill>
                  <a:schemeClr val="accent6"/>
                </a:solidFill>
              </a:rPr>
              <a:t>Jaradat</a:t>
            </a:r>
            <a:r>
              <a:rPr lang="en-GB" sz="2200" strike="sngStrike" dirty="0">
                <a:solidFill>
                  <a:schemeClr val="accent6"/>
                </a:solidFill>
              </a:rPr>
              <a:t>, 2019).</a:t>
            </a:r>
          </a:p>
          <a:p>
            <a:pPr lvl="2"/>
            <a:r>
              <a:rPr lang="en-GB" sz="2200" strike="sngStrike" dirty="0"/>
              <a:t>In defining e-university challenges, (</a:t>
            </a:r>
            <a:r>
              <a:rPr lang="en-GB" sz="2200" strike="sngStrike" dirty="0">
                <a:solidFill>
                  <a:schemeClr val="accent2"/>
                </a:solidFill>
              </a:rPr>
              <a:t>Ismail, Safieddine, and </a:t>
            </a:r>
            <a:r>
              <a:rPr lang="en-GB" sz="2200" strike="sngStrike" dirty="0" err="1">
                <a:solidFill>
                  <a:schemeClr val="accent2"/>
                </a:solidFill>
              </a:rPr>
              <a:t>Jaradat</a:t>
            </a:r>
            <a:r>
              <a:rPr lang="en-GB" sz="2200" strike="sngStrike" dirty="0">
                <a:solidFill>
                  <a:schemeClr val="accent2"/>
                </a:solidFill>
              </a:rPr>
              <a:t> 2019) </a:t>
            </a:r>
            <a:r>
              <a:rPr lang="en-GB" sz="2200" strike="sngStrike" dirty="0"/>
              <a:t>explain that, among many things, the poor business model has hampered its reintroduction. </a:t>
            </a:r>
          </a:p>
          <a:p>
            <a:pPr lvl="2"/>
            <a:r>
              <a:rPr lang="en-GB" sz="2200" dirty="0"/>
              <a:t>Many challenges face the re-introduction of e-universities </a:t>
            </a:r>
            <a:r>
              <a:rPr lang="en-GB" sz="2200" dirty="0">
                <a:solidFill>
                  <a:schemeClr val="accent6"/>
                </a:solidFill>
              </a:rPr>
              <a:t>(Ismail. R, Safieddine F., and </a:t>
            </a:r>
            <a:r>
              <a:rPr lang="en-GB" sz="2200" dirty="0" err="1">
                <a:solidFill>
                  <a:schemeClr val="accent6"/>
                </a:solidFill>
              </a:rPr>
              <a:t>Jaradat</a:t>
            </a:r>
            <a:r>
              <a:rPr lang="en-GB" sz="2200" dirty="0">
                <a:solidFill>
                  <a:schemeClr val="accent6"/>
                </a:solidFill>
              </a:rPr>
              <a:t> A., 2019).</a:t>
            </a:r>
          </a:p>
          <a:p>
            <a:pPr lvl="2"/>
            <a:r>
              <a:rPr lang="en-GB" sz="2200" dirty="0"/>
              <a:t>In defining e-university challenges, </a:t>
            </a:r>
            <a:r>
              <a:rPr lang="en-GB" sz="2200" dirty="0">
                <a:solidFill>
                  <a:schemeClr val="accent2"/>
                </a:solidFill>
              </a:rPr>
              <a:t>Ismail, Safieddine, and </a:t>
            </a:r>
            <a:r>
              <a:rPr lang="en-GB" sz="2200" dirty="0" err="1">
                <a:solidFill>
                  <a:schemeClr val="accent2"/>
                </a:solidFill>
              </a:rPr>
              <a:t>Jaradat</a:t>
            </a:r>
            <a:r>
              <a:rPr lang="en-GB" sz="2200" dirty="0">
                <a:solidFill>
                  <a:schemeClr val="accent2"/>
                </a:solidFill>
              </a:rPr>
              <a:t>, 2019 </a:t>
            </a:r>
            <a:r>
              <a:rPr lang="en-GB" sz="2200" dirty="0"/>
              <a:t>explain that, among many things, the poor business model has hampered its reintroduction. </a:t>
            </a:r>
          </a:p>
          <a:p>
            <a:pPr lvl="2"/>
            <a:r>
              <a:rPr lang="en-GB" sz="2200" dirty="0"/>
              <a:t>Many challenges face the re-introduction of e-universities, </a:t>
            </a:r>
            <a:r>
              <a:rPr lang="en-GB" sz="2200" dirty="0">
                <a:solidFill>
                  <a:schemeClr val="accent6"/>
                </a:solidFill>
              </a:rPr>
              <a:t>(Ismail, Safieddine, and </a:t>
            </a:r>
            <a:r>
              <a:rPr lang="en-GB" sz="2200" dirty="0" err="1">
                <a:solidFill>
                  <a:schemeClr val="accent6"/>
                </a:solidFill>
              </a:rPr>
              <a:t>Jaradat</a:t>
            </a:r>
            <a:r>
              <a:rPr lang="en-GB" sz="2200" dirty="0">
                <a:solidFill>
                  <a:schemeClr val="accent6"/>
                </a:solidFill>
              </a:rPr>
              <a:t>, 2019).</a:t>
            </a:r>
            <a:r>
              <a:rPr lang="en-GB" sz="2200" dirty="0"/>
              <a:t> </a:t>
            </a:r>
          </a:p>
          <a:p>
            <a:pPr lvl="2"/>
            <a:r>
              <a:rPr lang="en-GB" sz="2200" dirty="0"/>
              <a:t>Many challenges face the re-introduction of e-universities </a:t>
            </a:r>
            <a:r>
              <a:rPr lang="en-GB" sz="2200" dirty="0">
                <a:solidFill>
                  <a:schemeClr val="accent6"/>
                </a:solidFill>
              </a:rPr>
              <a:t>(Ismail, Safieddine, and </a:t>
            </a:r>
            <a:r>
              <a:rPr lang="en-GB" sz="2200" dirty="0" err="1">
                <a:solidFill>
                  <a:schemeClr val="accent6"/>
                </a:solidFill>
              </a:rPr>
              <a:t>Jaradat</a:t>
            </a:r>
            <a:r>
              <a:rPr lang="en-GB" sz="2200" dirty="0">
                <a:solidFill>
                  <a:schemeClr val="accent6"/>
                </a:solidFill>
              </a:rPr>
              <a:t>, 2019).</a:t>
            </a:r>
          </a:p>
          <a:p>
            <a:pPr lvl="2"/>
            <a:r>
              <a:rPr lang="en-GB" sz="2200" dirty="0"/>
              <a:t>In defining e-university challenges, </a:t>
            </a:r>
            <a:r>
              <a:rPr lang="en-GB" sz="2200" dirty="0">
                <a:solidFill>
                  <a:schemeClr val="accent2"/>
                </a:solidFill>
              </a:rPr>
              <a:t>Ismail, Safieddine, and </a:t>
            </a:r>
            <a:r>
              <a:rPr lang="en-GB" sz="2200" dirty="0" err="1">
                <a:solidFill>
                  <a:schemeClr val="accent2"/>
                </a:solidFill>
              </a:rPr>
              <a:t>Jaradat</a:t>
            </a:r>
            <a:r>
              <a:rPr lang="en-GB" sz="2200" dirty="0">
                <a:solidFill>
                  <a:schemeClr val="accent2"/>
                </a:solidFill>
              </a:rPr>
              <a:t> (2019) </a:t>
            </a:r>
            <a:r>
              <a:rPr lang="en-GB" sz="2200" dirty="0"/>
              <a:t>explain that, among many things, the poor business model has hampered its reintroduction. </a:t>
            </a:r>
            <a:endParaRPr lang="en-GB" sz="2200" b="1" dirty="0"/>
          </a:p>
        </p:txBody>
      </p:sp>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itle 3">
            <a:extLst>
              <a:ext uri="{FF2B5EF4-FFF2-40B4-BE49-F238E27FC236}">
                <a16:creationId xmlns:a16="http://schemas.microsoft.com/office/drawing/2014/main" id="{667C296F-BF4C-D4B3-02BE-8F1A0D56CAD0}"/>
              </a:ext>
            </a:extLst>
          </p:cNvPr>
          <p:cNvSpPr>
            <a:spLocks noGrp="1"/>
          </p:cNvSpPr>
          <p:nvPr>
            <p:ph type="title"/>
          </p:nvPr>
        </p:nvSpPr>
        <p:spPr/>
        <p:txBody>
          <a:bodyPr/>
          <a:lstStyle/>
          <a:p>
            <a:r>
              <a:rPr lang="en-GB" dirty="0"/>
              <a:t>Test your knowledge!</a:t>
            </a:r>
          </a:p>
        </p:txBody>
      </p:sp>
    </p:spTree>
    <p:extLst>
      <p:ext uri="{BB962C8B-B14F-4D97-AF65-F5344CB8AC3E}">
        <p14:creationId xmlns:p14="http://schemas.microsoft.com/office/powerpoint/2010/main" val="3375863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What is considered Plagiarism:</a:t>
            </a:r>
          </a:p>
        </p:txBody>
      </p:sp>
      <p:pic>
        <p:nvPicPr>
          <p:cNvPr id="1026" name="Picture 2" descr="http://www.unt.edu/benchmarks/archives/2008/august08/plagiarismCOLOR.gif"/>
          <p:cNvPicPr>
            <a:picLocks noChangeAspect="1" noChangeArrowheads="1"/>
          </p:cNvPicPr>
          <p:nvPr/>
        </p:nvPicPr>
        <p:blipFill>
          <a:blip r:embed="rId4" cstate="print"/>
          <a:srcRect/>
          <a:stretch>
            <a:fillRect/>
          </a:stretch>
        </p:blipFill>
        <p:spPr bwMode="auto">
          <a:xfrm>
            <a:off x="611560" y="1393979"/>
            <a:ext cx="7376533" cy="5327496"/>
          </a:xfrm>
          <a:prstGeom prst="rect">
            <a:avLst/>
          </a:prstGeom>
          <a:ln>
            <a:noFill/>
          </a:ln>
          <a:effectLst>
            <a:outerShdw blurRad="292100" dist="139700" dir="2700000" algn="tl" rotWithShape="0">
              <a:srgbClr val="333333">
                <a:alpha val="65000"/>
              </a:srgbClr>
            </a:outerShdw>
          </a:effectLst>
        </p:spPr>
      </p:pic>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215516" y="1052736"/>
            <a:ext cx="8712968" cy="5040560"/>
          </a:xfrm>
        </p:spPr>
        <p:txBody>
          <a:bodyPr>
            <a:normAutofit fontScale="77500" lnSpcReduction="20000"/>
          </a:bodyPr>
          <a:lstStyle/>
          <a:p>
            <a:r>
              <a:rPr lang="en-GB" dirty="0"/>
              <a:t>Which one of these is the correct or incorrect citation:</a:t>
            </a:r>
          </a:p>
          <a:p>
            <a:pPr lvl="2"/>
            <a:r>
              <a:rPr lang="en-GB" sz="2200" strike="sngStrike" dirty="0"/>
              <a:t>Many challenges face the re-introduction of e-universities </a:t>
            </a:r>
            <a:r>
              <a:rPr lang="en-GB" sz="2200" strike="sngStrike" dirty="0">
                <a:solidFill>
                  <a:schemeClr val="accent6"/>
                </a:solidFill>
              </a:rPr>
              <a:t>[1].</a:t>
            </a:r>
            <a:endParaRPr lang="en-GB" sz="2200" strike="sngStrike" dirty="0"/>
          </a:p>
          <a:p>
            <a:pPr lvl="2"/>
            <a:r>
              <a:rPr lang="en-GB" sz="2200" strike="sngStrike" dirty="0"/>
              <a:t>Many challenges face the re-introduction of e-universities. </a:t>
            </a:r>
            <a:r>
              <a:rPr lang="en-GB" sz="2200" strike="sngStrike" dirty="0">
                <a:solidFill>
                  <a:schemeClr val="accent6"/>
                </a:solidFill>
              </a:rPr>
              <a:t>(Ismail, Safieddine, and </a:t>
            </a:r>
            <a:r>
              <a:rPr lang="en-GB" sz="2200" strike="sngStrike" dirty="0" err="1">
                <a:solidFill>
                  <a:schemeClr val="accent6"/>
                </a:solidFill>
              </a:rPr>
              <a:t>Jaradat</a:t>
            </a:r>
            <a:r>
              <a:rPr lang="en-GB" sz="2200" strike="sngStrike" dirty="0">
                <a:solidFill>
                  <a:schemeClr val="accent6"/>
                </a:solidFill>
              </a:rPr>
              <a:t>, 2019).</a:t>
            </a:r>
          </a:p>
          <a:p>
            <a:pPr lvl="2"/>
            <a:r>
              <a:rPr lang="en-GB" sz="2200" strike="sngStrike" dirty="0"/>
              <a:t>In defining e-university challenges, (</a:t>
            </a:r>
            <a:r>
              <a:rPr lang="en-GB" sz="2200" strike="sngStrike" dirty="0">
                <a:solidFill>
                  <a:schemeClr val="accent2"/>
                </a:solidFill>
              </a:rPr>
              <a:t>Ismail, Safieddine, and </a:t>
            </a:r>
            <a:r>
              <a:rPr lang="en-GB" sz="2200" strike="sngStrike" dirty="0" err="1">
                <a:solidFill>
                  <a:schemeClr val="accent2"/>
                </a:solidFill>
              </a:rPr>
              <a:t>Jaradat</a:t>
            </a:r>
            <a:r>
              <a:rPr lang="en-GB" sz="2200" strike="sngStrike" dirty="0">
                <a:solidFill>
                  <a:schemeClr val="accent2"/>
                </a:solidFill>
              </a:rPr>
              <a:t> 2019) </a:t>
            </a:r>
            <a:r>
              <a:rPr lang="en-GB" sz="2200" strike="sngStrike" dirty="0"/>
              <a:t>explain that, among many things, the poor business model has hampered its reintroduction. </a:t>
            </a:r>
          </a:p>
          <a:p>
            <a:pPr lvl="2"/>
            <a:r>
              <a:rPr lang="en-GB" sz="2200" strike="sngStrike" dirty="0"/>
              <a:t>Many challenges face the re-introduction of e-universities </a:t>
            </a:r>
            <a:r>
              <a:rPr lang="en-GB" sz="2200" strike="sngStrike" dirty="0">
                <a:solidFill>
                  <a:schemeClr val="accent6"/>
                </a:solidFill>
              </a:rPr>
              <a:t>(Ismail. R, Safieddine F., and </a:t>
            </a:r>
            <a:r>
              <a:rPr lang="en-GB" sz="2200" strike="sngStrike" dirty="0" err="1">
                <a:solidFill>
                  <a:schemeClr val="accent6"/>
                </a:solidFill>
              </a:rPr>
              <a:t>Jaradat</a:t>
            </a:r>
            <a:r>
              <a:rPr lang="en-GB" sz="2200" strike="sngStrike" dirty="0">
                <a:solidFill>
                  <a:schemeClr val="accent6"/>
                </a:solidFill>
              </a:rPr>
              <a:t> A., 2019).</a:t>
            </a:r>
          </a:p>
          <a:p>
            <a:pPr lvl="2"/>
            <a:r>
              <a:rPr lang="en-GB" sz="2200" dirty="0"/>
              <a:t>In defining e-university challenges, </a:t>
            </a:r>
            <a:r>
              <a:rPr lang="en-GB" sz="2200" dirty="0">
                <a:solidFill>
                  <a:schemeClr val="accent2"/>
                </a:solidFill>
              </a:rPr>
              <a:t>Ismail, Safieddine, and </a:t>
            </a:r>
            <a:r>
              <a:rPr lang="en-GB" sz="2200" dirty="0" err="1">
                <a:solidFill>
                  <a:schemeClr val="accent2"/>
                </a:solidFill>
              </a:rPr>
              <a:t>Jaradat</a:t>
            </a:r>
            <a:r>
              <a:rPr lang="en-GB" sz="2200" dirty="0">
                <a:solidFill>
                  <a:schemeClr val="accent2"/>
                </a:solidFill>
              </a:rPr>
              <a:t>, 2019 </a:t>
            </a:r>
            <a:r>
              <a:rPr lang="en-GB" sz="2200" dirty="0"/>
              <a:t>explain that, among many things, the poor business model has hampered its reintroduction. </a:t>
            </a:r>
          </a:p>
          <a:p>
            <a:pPr lvl="2"/>
            <a:r>
              <a:rPr lang="en-GB" sz="2200" dirty="0"/>
              <a:t>Many challenges face the re-introduction of e-universities, </a:t>
            </a:r>
            <a:r>
              <a:rPr lang="en-GB" sz="2200" dirty="0">
                <a:solidFill>
                  <a:schemeClr val="accent6"/>
                </a:solidFill>
              </a:rPr>
              <a:t>(Ismail, Safieddine, and </a:t>
            </a:r>
            <a:r>
              <a:rPr lang="en-GB" sz="2200" dirty="0" err="1">
                <a:solidFill>
                  <a:schemeClr val="accent6"/>
                </a:solidFill>
              </a:rPr>
              <a:t>Jaradat</a:t>
            </a:r>
            <a:r>
              <a:rPr lang="en-GB" sz="2200" dirty="0">
                <a:solidFill>
                  <a:schemeClr val="accent6"/>
                </a:solidFill>
              </a:rPr>
              <a:t>, 2019).</a:t>
            </a:r>
            <a:r>
              <a:rPr lang="en-GB" sz="2200" dirty="0"/>
              <a:t> </a:t>
            </a:r>
          </a:p>
          <a:p>
            <a:pPr lvl="2"/>
            <a:r>
              <a:rPr lang="en-GB" sz="2200" dirty="0"/>
              <a:t>Many challenges face the re-introduction of e-universities </a:t>
            </a:r>
            <a:r>
              <a:rPr lang="en-GB" sz="2200" dirty="0">
                <a:solidFill>
                  <a:schemeClr val="accent6"/>
                </a:solidFill>
              </a:rPr>
              <a:t>(Ismail, Safieddine, and </a:t>
            </a:r>
            <a:r>
              <a:rPr lang="en-GB" sz="2200" dirty="0" err="1">
                <a:solidFill>
                  <a:schemeClr val="accent6"/>
                </a:solidFill>
              </a:rPr>
              <a:t>Jaradat</a:t>
            </a:r>
            <a:r>
              <a:rPr lang="en-GB" sz="2200" dirty="0">
                <a:solidFill>
                  <a:schemeClr val="accent6"/>
                </a:solidFill>
              </a:rPr>
              <a:t>, 2019).</a:t>
            </a:r>
          </a:p>
          <a:p>
            <a:pPr lvl="2"/>
            <a:r>
              <a:rPr lang="en-GB" sz="2200" dirty="0"/>
              <a:t>In defining e-university challenges, </a:t>
            </a:r>
            <a:r>
              <a:rPr lang="en-GB" sz="2200" dirty="0">
                <a:solidFill>
                  <a:schemeClr val="accent2"/>
                </a:solidFill>
              </a:rPr>
              <a:t>Ismail, Safieddine, and </a:t>
            </a:r>
            <a:r>
              <a:rPr lang="en-GB" sz="2200" dirty="0" err="1">
                <a:solidFill>
                  <a:schemeClr val="accent2"/>
                </a:solidFill>
              </a:rPr>
              <a:t>Jaradat</a:t>
            </a:r>
            <a:r>
              <a:rPr lang="en-GB" sz="2200" dirty="0">
                <a:solidFill>
                  <a:schemeClr val="accent2"/>
                </a:solidFill>
              </a:rPr>
              <a:t> (2019) </a:t>
            </a:r>
            <a:r>
              <a:rPr lang="en-GB" sz="2200" dirty="0"/>
              <a:t>explain that, among many things, the poor business model has hampered its reintroduction. </a:t>
            </a:r>
            <a:endParaRPr lang="en-GB" sz="2200" b="1" dirty="0"/>
          </a:p>
        </p:txBody>
      </p:sp>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itle 3">
            <a:extLst>
              <a:ext uri="{FF2B5EF4-FFF2-40B4-BE49-F238E27FC236}">
                <a16:creationId xmlns:a16="http://schemas.microsoft.com/office/drawing/2014/main" id="{4085713B-D262-7173-51E7-B5517DB2A984}"/>
              </a:ext>
            </a:extLst>
          </p:cNvPr>
          <p:cNvSpPr>
            <a:spLocks noGrp="1"/>
          </p:cNvSpPr>
          <p:nvPr>
            <p:ph type="title"/>
          </p:nvPr>
        </p:nvSpPr>
        <p:spPr/>
        <p:txBody>
          <a:bodyPr/>
          <a:lstStyle/>
          <a:p>
            <a:r>
              <a:rPr lang="en-GB" dirty="0"/>
              <a:t>Test your knowledge!</a:t>
            </a:r>
          </a:p>
        </p:txBody>
      </p:sp>
    </p:spTree>
    <p:extLst>
      <p:ext uri="{BB962C8B-B14F-4D97-AF65-F5344CB8AC3E}">
        <p14:creationId xmlns:p14="http://schemas.microsoft.com/office/powerpoint/2010/main" val="11438826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215516" y="1052736"/>
            <a:ext cx="8712968" cy="5040560"/>
          </a:xfrm>
        </p:spPr>
        <p:txBody>
          <a:bodyPr>
            <a:normAutofit fontScale="77500" lnSpcReduction="20000"/>
          </a:bodyPr>
          <a:lstStyle/>
          <a:p>
            <a:r>
              <a:rPr lang="en-GB" dirty="0"/>
              <a:t>Which one of these is the correct or incorrect citation:</a:t>
            </a:r>
          </a:p>
          <a:p>
            <a:pPr lvl="2"/>
            <a:r>
              <a:rPr lang="en-GB" sz="2200" strike="sngStrike" dirty="0"/>
              <a:t>Many challenges face the re-introduction of e-universities </a:t>
            </a:r>
            <a:r>
              <a:rPr lang="en-GB" sz="2200" strike="sngStrike" dirty="0">
                <a:solidFill>
                  <a:schemeClr val="accent6"/>
                </a:solidFill>
              </a:rPr>
              <a:t>[1].</a:t>
            </a:r>
            <a:endParaRPr lang="en-GB" sz="2200" strike="sngStrike" dirty="0"/>
          </a:p>
          <a:p>
            <a:pPr lvl="2"/>
            <a:r>
              <a:rPr lang="en-GB" sz="2200" strike="sngStrike" dirty="0"/>
              <a:t>Many challenges face the re-introduction of e-universities. </a:t>
            </a:r>
            <a:r>
              <a:rPr lang="en-GB" sz="2200" strike="sngStrike" dirty="0">
                <a:solidFill>
                  <a:schemeClr val="accent6"/>
                </a:solidFill>
              </a:rPr>
              <a:t>(Ismail, Safieddine, and </a:t>
            </a:r>
            <a:r>
              <a:rPr lang="en-GB" sz="2200" strike="sngStrike" dirty="0" err="1">
                <a:solidFill>
                  <a:schemeClr val="accent6"/>
                </a:solidFill>
              </a:rPr>
              <a:t>Jaradat</a:t>
            </a:r>
            <a:r>
              <a:rPr lang="en-GB" sz="2200" strike="sngStrike" dirty="0">
                <a:solidFill>
                  <a:schemeClr val="accent6"/>
                </a:solidFill>
              </a:rPr>
              <a:t>, 2019).</a:t>
            </a:r>
          </a:p>
          <a:p>
            <a:pPr lvl="2"/>
            <a:r>
              <a:rPr lang="en-GB" sz="2200" strike="sngStrike" dirty="0"/>
              <a:t>In defining e-university challenges, (</a:t>
            </a:r>
            <a:r>
              <a:rPr lang="en-GB" sz="2200" strike="sngStrike" dirty="0">
                <a:solidFill>
                  <a:schemeClr val="accent2"/>
                </a:solidFill>
              </a:rPr>
              <a:t>Ismail, Safieddine, and </a:t>
            </a:r>
            <a:r>
              <a:rPr lang="en-GB" sz="2200" strike="sngStrike" dirty="0" err="1">
                <a:solidFill>
                  <a:schemeClr val="accent2"/>
                </a:solidFill>
              </a:rPr>
              <a:t>Jaradat</a:t>
            </a:r>
            <a:r>
              <a:rPr lang="en-GB" sz="2200" strike="sngStrike" dirty="0">
                <a:solidFill>
                  <a:schemeClr val="accent2"/>
                </a:solidFill>
              </a:rPr>
              <a:t> 2019) </a:t>
            </a:r>
            <a:r>
              <a:rPr lang="en-GB" sz="2200" strike="sngStrike" dirty="0"/>
              <a:t>explain that, among many things, the poor business model has hampered its reintroduction. </a:t>
            </a:r>
          </a:p>
          <a:p>
            <a:pPr lvl="2"/>
            <a:r>
              <a:rPr lang="en-GB" sz="2200" strike="sngStrike" dirty="0"/>
              <a:t>Many challenges face the re-introduction of e-universities </a:t>
            </a:r>
            <a:r>
              <a:rPr lang="en-GB" sz="2200" strike="sngStrike" dirty="0">
                <a:solidFill>
                  <a:schemeClr val="accent6"/>
                </a:solidFill>
              </a:rPr>
              <a:t>(Ismail. R, Safieddine F., and </a:t>
            </a:r>
            <a:r>
              <a:rPr lang="en-GB" sz="2200" strike="sngStrike" dirty="0" err="1">
                <a:solidFill>
                  <a:schemeClr val="accent6"/>
                </a:solidFill>
              </a:rPr>
              <a:t>Jaradat</a:t>
            </a:r>
            <a:r>
              <a:rPr lang="en-GB" sz="2200" strike="sngStrike" dirty="0">
                <a:solidFill>
                  <a:schemeClr val="accent6"/>
                </a:solidFill>
              </a:rPr>
              <a:t> A., 2019).</a:t>
            </a:r>
          </a:p>
          <a:p>
            <a:pPr lvl="2"/>
            <a:r>
              <a:rPr lang="en-GB" sz="2200" strike="sngStrike" dirty="0"/>
              <a:t>In defining e-university challenges, </a:t>
            </a:r>
            <a:r>
              <a:rPr lang="en-GB" sz="2200" strike="sngStrike" dirty="0">
                <a:solidFill>
                  <a:schemeClr val="accent2"/>
                </a:solidFill>
              </a:rPr>
              <a:t>Ismail, Safieddine, and </a:t>
            </a:r>
            <a:r>
              <a:rPr lang="en-GB" sz="2200" strike="sngStrike" dirty="0" err="1">
                <a:solidFill>
                  <a:schemeClr val="accent2"/>
                </a:solidFill>
              </a:rPr>
              <a:t>Jaradat</a:t>
            </a:r>
            <a:r>
              <a:rPr lang="en-GB" sz="2200" strike="sngStrike" dirty="0">
                <a:solidFill>
                  <a:schemeClr val="accent2"/>
                </a:solidFill>
              </a:rPr>
              <a:t>, 2019 </a:t>
            </a:r>
            <a:r>
              <a:rPr lang="en-GB" sz="2200" strike="sngStrike" dirty="0"/>
              <a:t>explain that, among many things, the poor business model has hampered its reintroduction. </a:t>
            </a:r>
          </a:p>
          <a:p>
            <a:pPr lvl="2"/>
            <a:r>
              <a:rPr lang="en-GB" sz="2200" dirty="0"/>
              <a:t>Many challenges face the re-introduction of e-universities, </a:t>
            </a:r>
            <a:r>
              <a:rPr lang="en-GB" sz="2200" dirty="0">
                <a:solidFill>
                  <a:schemeClr val="accent6"/>
                </a:solidFill>
              </a:rPr>
              <a:t>(Ismail, Safieddine, and </a:t>
            </a:r>
            <a:r>
              <a:rPr lang="en-GB" sz="2200" dirty="0" err="1">
                <a:solidFill>
                  <a:schemeClr val="accent6"/>
                </a:solidFill>
              </a:rPr>
              <a:t>Jaradat</a:t>
            </a:r>
            <a:r>
              <a:rPr lang="en-GB" sz="2200" dirty="0">
                <a:solidFill>
                  <a:schemeClr val="accent6"/>
                </a:solidFill>
              </a:rPr>
              <a:t>, 2019).</a:t>
            </a:r>
            <a:r>
              <a:rPr lang="en-GB" sz="2200" dirty="0"/>
              <a:t> </a:t>
            </a:r>
          </a:p>
          <a:p>
            <a:pPr lvl="2"/>
            <a:r>
              <a:rPr lang="en-GB" sz="2200" dirty="0"/>
              <a:t>Many challenges face the re-introduction of e-universities </a:t>
            </a:r>
            <a:r>
              <a:rPr lang="en-GB" sz="2200" dirty="0">
                <a:solidFill>
                  <a:schemeClr val="accent6"/>
                </a:solidFill>
              </a:rPr>
              <a:t>(Ismail, Safieddine, and </a:t>
            </a:r>
            <a:r>
              <a:rPr lang="en-GB" sz="2200" dirty="0" err="1">
                <a:solidFill>
                  <a:schemeClr val="accent6"/>
                </a:solidFill>
              </a:rPr>
              <a:t>Jaradat</a:t>
            </a:r>
            <a:r>
              <a:rPr lang="en-GB" sz="2200" dirty="0">
                <a:solidFill>
                  <a:schemeClr val="accent6"/>
                </a:solidFill>
              </a:rPr>
              <a:t>, 2019).</a:t>
            </a:r>
          </a:p>
          <a:p>
            <a:pPr lvl="2"/>
            <a:r>
              <a:rPr lang="en-GB" sz="2200" dirty="0"/>
              <a:t>In defining e-university challenges, </a:t>
            </a:r>
            <a:r>
              <a:rPr lang="en-GB" sz="2200" dirty="0">
                <a:solidFill>
                  <a:schemeClr val="accent2"/>
                </a:solidFill>
              </a:rPr>
              <a:t>Ismail, Safieddine, and </a:t>
            </a:r>
            <a:r>
              <a:rPr lang="en-GB" sz="2200" dirty="0" err="1">
                <a:solidFill>
                  <a:schemeClr val="accent2"/>
                </a:solidFill>
              </a:rPr>
              <a:t>Jaradat</a:t>
            </a:r>
            <a:r>
              <a:rPr lang="en-GB" sz="2200" dirty="0">
                <a:solidFill>
                  <a:schemeClr val="accent2"/>
                </a:solidFill>
              </a:rPr>
              <a:t> (2019) </a:t>
            </a:r>
            <a:r>
              <a:rPr lang="en-GB" sz="2200" dirty="0"/>
              <a:t>explain that, among many things, the poor business model has hampered its reintroduction. </a:t>
            </a:r>
            <a:endParaRPr lang="en-GB" sz="2200" b="1" dirty="0"/>
          </a:p>
        </p:txBody>
      </p:sp>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itle 3">
            <a:extLst>
              <a:ext uri="{FF2B5EF4-FFF2-40B4-BE49-F238E27FC236}">
                <a16:creationId xmlns:a16="http://schemas.microsoft.com/office/drawing/2014/main" id="{2840D9A2-FCE6-D5E0-94F8-3AE04CEAAC64}"/>
              </a:ext>
            </a:extLst>
          </p:cNvPr>
          <p:cNvSpPr>
            <a:spLocks noGrp="1"/>
          </p:cNvSpPr>
          <p:nvPr>
            <p:ph type="title"/>
          </p:nvPr>
        </p:nvSpPr>
        <p:spPr/>
        <p:txBody>
          <a:bodyPr/>
          <a:lstStyle/>
          <a:p>
            <a:r>
              <a:rPr lang="en-GB" dirty="0"/>
              <a:t>Test your knowledge!</a:t>
            </a:r>
          </a:p>
        </p:txBody>
      </p:sp>
    </p:spTree>
    <p:extLst>
      <p:ext uri="{BB962C8B-B14F-4D97-AF65-F5344CB8AC3E}">
        <p14:creationId xmlns:p14="http://schemas.microsoft.com/office/powerpoint/2010/main" val="16255756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215516" y="1052736"/>
            <a:ext cx="8712968" cy="5040560"/>
          </a:xfrm>
        </p:spPr>
        <p:txBody>
          <a:bodyPr>
            <a:normAutofit fontScale="77500" lnSpcReduction="20000"/>
          </a:bodyPr>
          <a:lstStyle/>
          <a:p>
            <a:r>
              <a:rPr lang="en-GB" dirty="0"/>
              <a:t>Which one of these is the correct or incorrect citation:</a:t>
            </a:r>
          </a:p>
          <a:p>
            <a:pPr lvl="2"/>
            <a:r>
              <a:rPr lang="en-GB" sz="2200" strike="sngStrike" dirty="0"/>
              <a:t>Many challenges face the re-introduction of e-universities </a:t>
            </a:r>
            <a:r>
              <a:rPr lang="en-GB" sz="2200" strike="sngStrike" dirty="0">
                <a:solidFill>
                  <a:schemeClr val="accent6"/>
                </a:solidFill>
              </a:rPr>
              <a:t>[1].</a:t>
            </a:r>
            <a:endParaRPr lang="en-GB" sz="2200" strike="sngStrike" dirty="0"/>
          </a:p>
          <a:p>
            <a:pPr lvl="2"/>
            <a:r>
              <a:rPr lang="en-GB" sz="2200" strike="sngStrike" dirty="0"/>
              <a:t>Many challenges face the re-introduction of e-universities. </a:t>
            </a:r>
            <a:r>
              <a:rPr lang="en-GB" sz="2200" strike="sngStrike" dirty="0">
                <a:solidFill>
                  <a:schemeClr val="accent6"/>
                </a:solidFill>
              </a:rPr>
              <a:t>(Ismail, Safieddine, and </a:t>
            </a:r>
            <a:r>
              <a:rPr lang="en-GB" sz="2200" strike="sngStrike" dirty="0" err="1">
                <a:solidFill>
                  <a:schemeClr val="accent6"/>
                </a:solidFill>
              </a:rPr>
              <a:t>Jaradat</a:t>
            </a:r>
            <a:r>
              <a:rPr lang="en-GB" sz="2200" strike="sngStrike" dirty="0">
                <a:solidFill>
                  <a:schemeClr val="accent6"/>
                </a:solidFill>
              </a:rPr>
              <a:t>, 2019).</a:t>
            </a:r>
          </a:p>
          <a:p>
            <a:pPr lvl="2"/>
            <a:r>
              <a:rPr lang="en-GB" sz="2200" strike="sngStrike" dirty="0"/>
              <a:t>In defining e-university challenges, (</a:t>
            </a:r>
            <a:r>
              <a:rPr lang="en-GB" sz="2200" strike="sngStrike" dirty="0">
                <a:solidFill>
                  <a:schemeClr val="accent2"/>
                </a:solidFill>
              </a:rPr>
              <a:t>Ismail, Safieddine, and </a:t>
            </a:r>
            <a:r>
              <a:rPr lang="en-GB" sz="2200" strike="sngStrike" dirty="0" err="1">
                <a:solidFill>
                  <a:schemeClr val="accent2"/>
                </a:solidFill>
              </a:rPr>
              <a:t>Jaradat</a:t>
            </a:r>
            <a:r>
              <a:rPr lang="en-GB" sz="2200" strike="sngStrike" dirty="0">
                <a:solidFill>
                  <a:schemeClr val="accent2"/>
                </a:solidFill>
              </a:rPr>
              <a:t> 2019) </a:t>
            </a:r>
            <a:r>
              <a:rPr lang="en-GB" sz="2200" strike="sngStrike" dirty="0"/>
              <a:t>explain that, among many things, the poor business model has hampered its reintroduction. </a:t>
            </a:r>
          </a:p>
          <a:p>
            <a:pPr lvl="2"/>
            <a:r>
              <a:rPr lang="en-GB" sz="2200" strike="sngStrike" dirty="0"/>
              <a:t>Many challenges face the re-introduction of e-universities </a:t>
            </a:r>
            <a:r>
              <a:rPr lang="en-GB" sz="2200" strike="sngStrike" dirty="0">
                <a:solidFill>
                  <a:schemeClr val="accent6"/>
                </a:solidFill>
              </a:rPr>
              <a:t>(Ismail. R, Safieddine F., and </a:t>
            </a:r>
            <a:r>
              <a:rPr lang="en-GB" sz="2200" strike="sngStrike" dirty="0" err="1">
                <a:solidFill>
                  <a:schemeClr val="accent6"/>
                </a:solidFill>
              </a:rPr>
              <a:t>Jaradat</a:t>
            </a:r>
            <a:r>
              <a:rPr lang="en-GB" sz="2200" strike="sngStrike" dirty="0">
                <a:solidFill>
                  <a:schemeClr val="accent6"/>
                </a:solidFill>
              </a:rPr>
              <a:t> A., 2019).</a:t>
            </a:r>
          </a:p>
          <a:p>
            <a:pPr lvl="2"/>
            <a:r>
              <a:rPr lang="en-GB" sz="2200" strike="sngStrike" dirty="0"/>
              <a:t>In defining e-university challenges, </a:t>
            </a:r>
            <a:r>
              <a:rPr lang="en-GB" sz="2200" strike="sngStrike" dirty="0">
                <a:solidFill>
                  <a:schemeClr val="accent2"/>
                </a:solidFill>
              </a:rPr>
              <a:t>Ismail, Safieddine, and </a:t>
            </a:r>
            <a:r>
              <a:rPr lang="en-GB" sz="2200" strike="sngStrike" dirty="0" err="1">
                <a:solidFill>
                  <a:schemeClr val="accent2"/>
                </a:solidFill>
              </a:rPr>
              <a:t>Jaradat</a:t>
            </a:r>
            <a:r>
              <a:rPr lang="en-GB" sz="2200" strike="sngStrike" dirty="0">
                <a:solidFill>
                  <a:schemeClr val="accent2"/>
                </a:solidFill>
              </a:rPr>
              <a:t>, 2019 </a:t>
            </a:r>
            <a:r>
              <a:rPr lang="en-GB" sz="2200" strike="sngStrike" dirty="0"/>
              <a:t>explain that, among many things, the poor business model has hampered its reintroduction. </a:t>
            </a:r>
          </a:p>
          <a:p>
            <a:pPr lvl="2"/>
            <a:r>
              <a:rPr lang="en-GB" sz="2200" strike="sngStrike" dirty="0"/>
              <a:t>Many challenges face the re-introduction of e-universities, </a:t>
            </a:r>
            <a:r>
              <a:rPr lang="en-GB" sz="2200" strike="sngStrike" dirty="0">
                <a:solidFill>
                  <a:schemeClr val="accent6"/>
                </a:solidFill>
              </a:rPr>
              <a:t>(Ismail, Safieddine, and </a:t>
            </a:r>
            <a:r>
              <a:rPr lang="en-GB" sz="2200" strike="sngStrike" dirty="0" err="1">
                <a:solidFill>
                  <a:schemeClr val="accent6"/>
                </a:solidFill>
              </a:rPr>
              <a:t>Jaradat</a:t>
            </a:r>
            <a:r>
              <a:rPr lang="en-GB" sz="2200" strike="sngStrike" dirty="0">
                <a:solidFill>
                  <a:schemeClr val="accent6"/>
                </a:solidFill>
              </a:rPr>
              <a:t>, 2019).</a:t>
            </a:r>
            <a:r>
              <a:rPr lang="en-GB" sz="2200" strike="sngStrike" dirty="0"/>
              <a:t> </a:t>
            </a:r>
          </a:p>
          <a:p>
            <a:pPr lvl="2"/>
            <a:r>
              <a:rPr lang="en-GB" sz="2200" dirty="0"/>
              <a:t>Many challenges face the re-introduction of e-universities </a:t>
            </a:r>
            <a:r>
              <a:rPr lang="en-GB" sz="2200" dirty="0">
                <a:solidFill>
                  <a:schemeClr val="accent6"/>
                </a:solidFill>
              </a:rPr>
              <a:t>(Ismail, Safieddine, and </a:t>
            </a:r>
            <a:r>
              <a:rPr lang="en-GB" sz="2200" dirty="0" err="1">
                <a:solidFill>
                  <a:schemeClr val="accent6"/>
                </a:solidFill>
              </a:rPr>
              <a:t>Jaradat</a:t>
            </a:r>
            <a:r>
              <a:rPr lang="en-GB" sz="2200" dirty="0">
                <a:solidFill>
                  <a:schemeClr val="accent6"/>
                </a:solidFill>
              </a:rPr>
              <a:t>, 2019).</a:t>
            </a:r>
          </a:p>
          <a:p>
            <a:pPr lvl="2"/>
            <a:r>
              <a:rPr lang="en-GB" sz="2200" dirty="0"/>
              <a:t>In defining e-university challenges, </a:t>
            </a:r>
            <a:r>
              <a:rPr lang="en-GB" sz="2200" dirty="0">
                <a:solidFill>
                  <a:schemeClr val="accent2"/>
                </a:solidFill>
              </a:rPr>
              <a:t>Ismail, Safieddine, and </a:t>
            </a:r>
            <a:r>
              <a:rPr lang="en-GB" sz="2200" dirty="0" err="1">
                <a:solidFill>
                  <a:schemeClr val="accent2"/>
                </a:solidFill>
              </a:rPr>
              <a:t>Jaradat</a:t>
            </a:r>
            <a:r>
              <a:rPr lang="en-GB" sz="2200" dirty="0">
                <a:solidFill>
                  <a:schemeClr val="accent2"/>
                </a:solidFill>
              </a:rPr>
              <a:t> (2019) </a:t>
            </a:r>
            <a:r>
              <a:rPr lang="en-GB" sz="2200" dirty="0"/>
              <a:t>explain that, among many things, the poor business model has hampered its reintroduction. </a:t>
            </a:r>
            <a:endParaRPr lang="en-GB" sz="2200" b="1" dirty="0"/>
          </a:p>
        </p:txBody>
      </p:sp>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TextBox 2">
            <a:extLst>
              <a:ext uri="{FF2B5EF4-FFF2-40B4-BE49-F238E27FC236}">
                <a16:creationId xmlns:a16="http://schemas.microsoft.com/office/drawing/2014/main" id="{360D1C5C-29B5-C585-DDDC-CB5105589494}"/>
              </a:ext>
            </a:extLst>
          </p:cNvPr>
          <p:cNvSpPr txBox="1"/>
          <p:nvPr/>
        </p:nvSpPr>
        <p:spPr>
          <a:xfrm>
            <a:off x="179512" y="4581128"/>
            <a:ext cx="954107" cy="369332"/>
          </a:xfrm>
          <a:prstGeom prst="rect">
            <a:avLst/>
          </a:prstGeom>
          <a:noFill/>
        </p:spPr>
        <p:txBody>
          <a:bodyPr wrap="none" rtlCol="0">
            <a:spAutoFit/>
          </a:bodyPr>
          <a:lstStyle/>
          <a:p>
            <a:r>
              <a:rPr lang="en-GB" sz="1800" dirty="0">
                <a:solidFill>
                  <a:srgbClr val="00B050"/>
                </a:solidFill>
              </a:rPr>
              <a:t>Correct!</a:t>
            </a:r>
          </a:p>
        </p:txBody>
      </p:sp>
      <p:sp>
        <p:nvSpPr>
          <p:cNvPr id="4" name="TextBox 3">
            <a:extLst>
              <a:ext uri="{FF2B5EF4-FFF2-40B4-BE49-F238E27FC236}">
                <a16:creationId xmlns:a16="http://schemas.microsoft.com/office/drawing/2014/main" id="{0F2506A3-4437-45BD-C900-D31B95401770}"/>
              </a:ext>
            </a:extLst>
          </p:cNvPr>
          <p:cNvSpPr txBox="1"/>
          <p:nvPr/>
        </p:nvSpPr>
        <p:spPr>
          <a:xfrm>
            <a:off x="179511" y="5089566"/>
            <a:ext cx="954107" cy="369332"/>
          </a:xfrm>
          <a:prstGeom prst="rect">
            <a:avLst/>
          </a:prstGeom>
          <a:noFill/>
        </p:spPr>
        <p:txBody>
          <a:bodyPr wrap="none" rtlCol="0">
            <a:spAutoFit/>
          </a:bodyPr>
          <a:lstStyle/>
          <a:p>
            <a:r>
              <a:rPr lang="en-GB" sz="1800" dirty="0">
                <a:solidFill>
                  <a:srgbClr val="00B050"/>
                </a:solidFill>
              </a:rPr>
              <a:t>Correct!</a:t>
            </a:r>
          </a:p>
        </p:txBody>
      </p:sp>
      <p:sp>
        <p:nvSpPr>
          <p:cNvPr id="8" name="Title 7">
            <a:extLst>
              <a:ext uri="{FF2B5EF4-FFF2-40B4-BE49-F238E27FC236}">
                <a16:creationId xmlns:a16="http://schemas.microsoft.com/office/drawing/2014/main" id="{ADF3FE47-3D6B-5003-7757-D2C19A8A679B}"/>
              </a:ext>
            </a:extLst>
          </p:cNvPr>
          <p:cNvSpPr>
            <a:spLocks noGrp="1"/>
          </p:cNvSpPr>
          <p:nvPr>
            <p:ph type="title"/>
          </p:nvPr>
        </p:nvSpPr>
        <p:spPr/>
        <p:txBody>
          <a:bodyPr/>
          <a:lstStyle/>
          <a:p>
            <a:r>
              <a:rPr lang="en-GB" dirty="0"/>
              <a:t>Test your knowledge!</a:t>
            </a:r>
          </a:p>
        </p:txBody>
      </p:sp>
    </p:spTree>
    <p:extLst>
      <p:ext uri="{BB962C8B-B14F-4D97-AF65-F5344CB8AC3E}">
        <p14:creationId xmlns:p14="http://schemas.microsoft.com/office/powerpoint/2010/main" val="217923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eaLnBrk="1" hangingPunct="1"/>
            <a:r>
              <a:rPr lang="en-US" b="1" dirty="0">
                <a:latin typeface="Arial-BoldMT" charset="0"/>
              </a:rPr>
              <a:t>References/Bibliography</a:t>
            </a:r>
            <a:endParaRPr lang="en-CA" b="1" dirty="0">
              <a:latin typeface="Arial-BoldMT" charset="0"/>
            </a:endParaRPr>
          </a:p>
        </p:txBody>
      </p:sp>
      <p:sp>
        <p:nvSpPr>
          <p:cNvPr id="36867" name="Text Box 3"/>
          <p:cNvSpPr txBox="1">
            <a:spLocks noChangeArrowheads="1"/>
          </p:cNvSpPr>
          <p:nvPr/>
        </p:nvSpPr>
        <p:spPr bwMode="auto">
          <a:xfrm>
            <a:off x="971600" y="1676400"/>
            <a:ext cx="7529264"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en-US" sz="2400" dirty="0"/>
              <a:t>At the end of your document – start a new page and call it ‘References’:</a:t>
            </a:r>
            <a:endParaRPr lang="en-US" sz="2400" dirty="0">
              <a:latin typeface="Arial-BoldMT" charset="0"/>
            </a:endParaRPr>
          </a:p>
          <a:p>
            <a:pPr marL="457200" indent="-457200">
              <a:spcBef>
                <a:spcPts val="0"/>
              </a:spcBef>
              <a:buFont typeface="Wingdings" pitchFamily="2" charset="2"/>
              <a:buChar char="§"/>
              <a:defRPr/>
            </a:pPr>
            <a:r>
              <a:rPr lang="en-US" sz="2400" dirty="0">
                <a:latin typeface="Arial-BoldMT" charset="0"/>
              </a:rPr>
              <a:t>Center the word </a:t>
            </a:r>
            <a:r>
              <a:rPr lang="en-US" sz="2400" dirty="0">
                <a:solidFill>
                  <a:srgbClr val="00CCCC"/>
                </a:solidFill>
                <a:latin typeface="Times New Roman"/>
              </a:rPr>
              <a:t>“</a:t>
            </a:r>
            <a:r>
              <a:rPr lang="en-US" sz="2400" dirty="0">
                <a:solidFill>
                  <a:srgbClr val="00CCCC"/>
                </a:solidFill>
                <a:latin typeface="Arial-BoldMT" charset="0"/>
              </a:rPr>
              <a:t>References</a:t>
            </a:r>
            <a:r>
              <a:rPr lang="en-US" sz="2400" dirty="0">
                <a:solidFill>
                  <a:srgbClr val="00CCCC"/>
                </a:solidFill>
                <a:latin typeface="Times New Roman"/>
              </a:rPr>
              <a:t>”</a:t>
            </a:r>
            <a:r>
              <a:rPr lang="en-US" sz="2400" dirty="0">
                <a:solidFill>
                  <a:srgbClr val="00CCCC"/>
                </a:solidFill>
                <a:latin typeface="Arial-BoldMT" charset="0"/>
              </a:rPr>
              <a:t> </a:t>
            </a:r>
            <a:r>
              <a:rPr lang="en-US" sz="2400" dirty="0">
                <a:latin typeface="Arial-BoldMT" charset="0"/>
              </a:rPr>
              <a:t>without making it bold or italic at the top of the page.</a:t>
            </a:r>
          </a:p>
          <a:p>
            <a:pPr marL="457200" indent="-457200">
              <a:spcBef>
                <a:spcPct val="50000"/>
              </a:spcBef>
              <a:buFont typeface="Wingdings" pitchFamily="2" charset="2"/>
              <a:buChar char="§"/>
              <a:defRPr/>
            </a:pPr>
            <a:r>
              <a:rPr lang="en-US" sz="2400" dirty="0">
                <a:latin typeface="Arial-BoldMT" charset="0"/>
              </a:rPr>
              <a:t> Give the full information on how to access your sources:</a:t>
            </a:r>
          </a:p>
          <a:p>
            <a:pPr marL="914400" lvl="1" indent="-457200">
              <a:spcBef>
                <a:spcPct val="50000"/>
              </a:spcBef>
              <a:buFont typeface="Wingdings" pitchFamily="2" charset="2"/>
              <a:buChar char="§"/>
              <a:defRPr/>
            </a:pPr>
            <a:r>
              <a:rPr lang="en-US" sz="2400" dirty="0">
                <a:latin typeface="Arial-BoldMT" charset="0"/>
              </a:rPr>
              <a:t>in alphabetic order</a:t>
            </a:r>
          </a:p>
          <a:p>
            <a:pPr marL="914400" lvl="1" indent="-457200">
              <a:spcBef>
                <a:spcPct val="50000"/>
              </a:spcBef>
              <a:buFont typeface="Wingdings" pitchFamily="2" charset="2"/>
              <a:buChar char="§"/>
              <a:defRPr/>
            </a:pPr>
            <a:r>
              <a:rPr lang="en-CA" sz="2400" dirty="0">
                <a:latin typeface="Arial-BoldMT" charset="0"/>
              </a:rPr>
              <a:t> a hanging indent</a:t>
            </a:r>
          </a:p>
          <a:p>
            <a:pPr marL="914400" lvl="1" indent="-457200">
              <a:spcBef>
                <a:spcPct val="50000"/>
              </a:spcBef>
              <a:buFont typeface="Wingdings" pitchFamily="2" charset="2"/>
              <a:buChar char="§"/>
              <a:defRPr/>
            </a:pPr>
            <a:r>
              <a:rPr lang="en-CA" sz="2400" dirty="0">
                <a:latin typeface="Arial-BoldMT" charset="0"/>
              </a:rPr>
              <a:t>Double-space the whole page.</a:t>
            </a:r>
          </a:p>
        </p:txBody>
      </p:sp>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86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686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3686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68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Example: References/Bibliography</a:t>
            </a:r>
          </a:p>
        </p:txBody>
      </p:sp>
      <p:sp>
        <p:nvSpPr>
          <p:cNvPr id="3" name="Content Placeholder 2"/>
          <p:cNvSpPr>
            <a:spLocks noGrp="1"/>
          </p:cNvSpPr>
          <p:nvPr>
            <p:ph idx="1"/>
          </p:nvPr>
        </p:nvSpPr>
        <p:spPr/>
        <p:txBody>
          <a:bodyPr>
            <a:normAutofit fontScale="92500" lnSpcReduction="20000"/>
          </a:bodyPr>
          <a:lstStyle/>
          <a:p>
            <a:pPr lvl="0" algn="ctr">
              <a:buNone/>
            </a:pPr>
            <a:r>
              <a:rPr lang="en-GB" sz="2000" b="1" dirty="0"/>
              <a:t>References</a:t>
            </a:r>
          </a:p>
          <a:p>
            <a:pPr lvl="0">
              <a:lnSpc>
                <a:spcPct val="220000"/>
              </a:lnSpc>
              <a:buNone/>
            </a:pPr>
            <a:r>
              <a:rPr lang="en-GB" sz="1200" dirty="0"/>
              <a:t>Adams, W.J. and Jansen, J., 1997. Information technology and the classroom of the future. In </a:t>
            </a:r>
            <a:r>
              <a:rPr lang="en-GB" sz="1200" i="1" dirty="0"/>
              <a:t>Society for Information Technology &amp; Teacher Education International Conference</a:t>
            </a:r>
            <a:r>
              <a:rPr lang="en-GB" sz="1200" dirty="0"/>
              <a:t> (pp. 484-488). Association for the Advancement of Computing in Education (AACE). </a:t>
            </a:r>
          </a:p>
          <a:p>
            <a:pPr>
              <a:lnSpc>
                <a:spcPct val="220000"/>
              </a:lnSpc>
              <a:buNone/>
            </a:pPr>
            <a:r>
              <a:rPr lang="en-GB" sz="1200" dirty="0"/>
              <a:t>Ismail, R., Safieddine, F. and </a:t>
            </a:r>
            <a:r>
              <a:rPr lang="en-GB" sz="1200" dirty="0" err="1"/>
              <a:t>Kulakli</a:t>
            </a:r>
            <a:r>
              <a:rPr lang="en-GB" sz="1200" dirty="0"/>
              <a:t>, A., 2017, May. E-university lecture delivery model: From classroom to virtual. In </a:t>
            </a:r>
            <a:r>
              <a:rPr lang="en-GB" sz="1200" i="1" dirty="0"/>
              <a:t>2017 International Conference on Engineering &amp; MIS (ICEMIS)</a:t>
            </a:r>
            <a:r>
              <a:rPr lang="en-GB" sz="1200" dirty="0"/>
              <a:t> (pp. 1-7). IEEE.</a:t>
            </a:r>
            <a:r>
              <a:rPr lang="en-GB" sz="1400" dirty="0"/>
              <a:t>.....etc</a:t>
            </a:r>
          </a:p>
          <a:p>
            <a:pPr lvl="0">
              <a:lnSpc>
                <a:spcPct val="220000"/>
              </a:lnSpc>
              <a:buNone/>
            </a:pPr>
            <a:r>
              <a:rPr lang="en-GB" sz="1200" dirty="0" err="1"/>
              <a:t>Osmon</a:t>
            </a:r>
            <a:r>
              <a:rPr lang="en-GB" sz="1200" dirty="0"/>
              <a:t>, P., 2011. Paperless classrooms: a networked Tablet PC in front of every child. </a:t>
            </a:r>
            <a:r>
              <a:rPr lang="en-GB" sz="1200" i="1" dirty="0"/>
              <a:t>Proceedings of the British Society for Research into Learning Mathematics</a:t>
            </a:r>
            <a:r>
              <a:rPr lang="en-GB" sz="1200" dirty="0"/>
              <a:t>, </a:t>
            </a:r>
            <a:r>
              <a:rPr lang="en-GB" sz="1200" i="1" dirty="0"/>
              <a:t>31</a:t>
            </a:r>
            <a:r>
              <a:rPr lang="en-GB" sz="1200" dirty="0"/>
              <a:t>(2), pp.55-60. </a:t>
            </a:r>
          </a:p>
          <a:p>
            <a:pPr lvl="0">
              <a:lnSpc>
                <a:spcPct val="220000"/>
              </a:lnSpc>
              <a:buNone/>
            </a:pPr>
            <a:r>
              <a:rPr lang="en-GB" sz="1200" dirty="0"/>
              <a:t>Safieddine, F., Ismail, R. and </a:t>
            </a:r>
            <a:r>
              <a:rPr lang="en-GB" sz="1200" dirty="0" err="1"/>
              <a:t>Kulakli</a:t>
            </a:r>
            <a:r>
              <a:rPr lang="en-GB" sz="1200" dirty="0"/>
              <a:t>, A., 2017. E-Universities: Reflective analysis into technological trends. In </a:t>
            </a:r>
            <a:r>
              <a:rPr lang="en-GB" sz="1200" i="1" dirty="0"/>
              <a:t>Procedia-15th International Conference e-Society 2017</a:t>
            </a:r>
            <a:r>
              <a:rPr lang="en-GB" sz="1200" dirty="0"/>
              <a:t> (pp. 179-186). </a:t>
            </a:r>
          </a:p>
          <a:p>
            <a:pPr>
              <a:lnSpc>
                <a:spcPct val="220000"/>
              </a:lnSpc>
              <a:buNone/>
            </a:pPr>
            <a:r>
              <a:rPr lang="en-GB" sz="1400" dirty="0"/>
              <a:t>Wang, J.F., 2010. Creating a Paperless Classroom with the Best of Two Worlds. </a:t>
            </a:r>
            <a:r>
              <a:rPr lang="en-GB" sz="1400" i="1" dirty="0"/>
              <a:t>Journal of Instructional Pedagogies</a:t>
            </a:r>
            <a:r>
              <a:rPr lang="en-GB" sz="1400" dirty="0"/>
              <a:t>, </a:t>
            </a:r>
            <a:r>
              <a:rPr lang="en-GB" sz="1400" i="1" dirty="0"/>
              <a:t>2</a:t>
            </a:r>
            <a:r>
              <a:rPr lang="en-GB" sz="1400" dirty="0"/>
              <a:t>. </a:t>
            </a:r>
          </a:p>
          <a:p>
            <a:pPr lvl="0">
              <a:lnSpc>
                <a:spcPct val="220000"/>
              </a:lnSpc>
              <a:buNone/>
            </a:pPr>
            <a:endParaRPr lang="en-GB" sz="1400" dirty="0"/>
          </a:p>
        </p:txBody>
      </p:sp>
      <p:sp>
        <p:nvSpPr>
          <p:cNvPr id="4"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323528" y="2564904"/>
          <a:ext cx="828092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2"/>
          <p:cNvSpPr txBox="1">
            <a:spLocks noChangeArrowheads="1"/>
          </p:cNvSpPr>
          <p:nvPr/>
        </p:nvSpPr>
        <p:spPr>
          <a:xfrm>
            <a:off x="609600" y="427038"/>
            <a:ext cx="8229600" cy="1143000"/>
          </a:xfrm>
          <a:prstGeom prst="rect">
            <a:avLst/>
          </a:prstGeom>
          <a:solidFill>
            <a:schemeClr val="bg1"/>
          </a:solidFill>
          <a:ln>
            <a:solidFill>
              <a:schemeClr val="bg2"/>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CCCC"/>
                </a:solidFill>
                <a:effectLst/>
                <a:uLnTx/>
                <a:uFillTx/>
                <a:latin typeface="Arial-BoldMT" charset="0"/>
                <a:ea typeface="+mj-ea"/>
                <a:cs typeface="+mj-cs"/>
              </a:rPr>
              <a:t>References/Bibliography</a:t>
            </a:r>
            <a:endParaRPr kumimoji="0" lang="en-CA" sz="4400" b="1" i="0" u="none" strike="noStrike" kern="1200" cap="none" spc="0" normalizeH="0" baseline="0" noProof="0" dirty="0">
              <a:ln>
                <a:noFill/>
              </a:ln>
              <a:solidFill>
                <a:srgbClr val="00CCCC"/>
              </a:solidFill>
              <a:effectLst/>
              <a:uLnTx/>
              <a:uFillTx/>
              <a:latin typeface="Arial-BoldMT" charset="0"/>
              <a:ea typeface="+mj-ea"/>
              <a:cs typeface="+mj-cs"/>
            </a:endParaRPr>
          </a:p>
        </p:txBody>
      </p:sp>
      <p:sp>
        <p:nvSpPr>
          <p:cNvPr id="6" name="TextBox 5"/>
          <p:cNvSpPr txBox="1"/>
          <p:nvPr/>
        </p:nvSpPr>
        <p:spPr>
          <a:xfrm>
            <a:off x="395536" y="1988840"/>
            <a:ext cx="6840760" cy="369332"/>
          </a:xfrm>
          <a:prstGeom prst="rect">
            <a:avLst/>
          </a:prstGeom>
          <a:noFill/>
        </p:spPr>
        <p:txBody>
          <a:bodyPr wrap="square" rtlCol="0">
            <a:spAutoFit/>
          </a:bodyPr>
          <a:lstStyle/>
          <a:p>
            <a:r>
              <a:rPr lang="en-GB" dirty="0"/>
              <a:t>What is the difference?</a:t>
            </a:r>
          </a:p>
        </p:txBody>
      </p:sp>
      <p:sp>
        <p:nvSpPr>
          <p:cNvPr id="7" name="TextBox 6"/>
          <p:cNvSpPr txBox="1"/>
          <p:nvPr/>
        </p:nvSpPr>
        <p:spPr>
          <a:xfrm>
            <a:off x="539552" y="5517232"/>
            <a:ext cx="6840760" cy="369332"/>
          </a:xfrm>
          <a:prstGeom prst="rect">
            <a:avLst/>
          </a:prstGeom>
          <a:noFill/>
        </p:spPr>
        <p:txBody>
          <a:bodyPr wrap="square" rtlCol="0">
            <a:spAutoFit/>
          </a:bodyPr>
          <a:lstStyle/>
          <a:p>
            <a:r>
              <a:rPr lang="en-GB" dirty="0"/>
              <a:t>Both have same format but slightly different purpose.</a:t>
            </a:r>
          </a:p>
        </p:txBody>
      </p:sp>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graphicEl>
                                              <a:dgm id="{2850F872-53CC-4682-BFAC-FD57507C93F6}"/>
                                            </p:graphicEl>
                                          </p:spTgt>
                                        </p:tgtEl>
                                        <p:attrNameLst>
                                          <p:attrName>style.visibility</p:attrName>
                                        </p:attrNameLst>
                                      </p:cBhvr>
                                      <p:to>
                                        <p:strVal val="visible"/>
                                      </p:to>
                                    </p:set>
                                    <p:animEffect transition="in" filter="blinds(horizontal)">
                                      <p:cBhvr>
                                        <p:cTn id="7" dur="500"/>
                                        <p:tgtEl>
                                          <p:spTgt spid="4">
                                            <p:graphicEl>
                                              <a:dgm id="{2850F872-53CC-4682-BFAC-FD57507C93F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graphicEl>
                                              <a:dgm id="{12E0BA54-A819-4529-B3FE-82BC39D21ECC}"/>
                                            </p:graphicEl>
                                          </p:spTgt>
                                        </p:tgtEl>
                                        <p:attrNameLst>
                                          <p:attrName>style.visibility</p:attrName>
                                        </p:attrNameLst>
                                      </p:cBhvr>
                                      <p:to>
                                        <p:strVal val="visible"/>
                                      </p:to>
                                    </p:set>
                                    <p:animEffect transition="in" filter="blinds(horizontal)">
                                      <p:cBhvr>
                                        <p:cTn id="12" dur="500"/>
                                        <p:tgtEl>
                                          <p:spTgt spid="4">
                                            <p:graphicEl>
                                              <a:dgm id="{12E0BA54-A819-4529-B3FE-82BC39D21EC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graphicEl>
                                              <a:dgm id="{BFBBB107-0850-4AEE-8DAC-81A1329DC27E}"/>
                                            </p:graphicEl>
                                          </p:spTgt>
                                        </p:tgtEl>
                                        <p:attrNameLst>
                                          <p:attrName>style.visibility</p:attrName>
                                        </p:attrNameLst>
                                      </p:cBhvr>
                                      <p:to>
                                        <p:strVal val="visible"/>
                                      </p:to>
                                    </p:set>
                                    <p:animEffect transition="in" filter="blinds(horizontal)">
                                      <p:cBhvr>
                                        <p:cTn id="17" dur="500"/>
                                        <p:tgtEl>
                                          <p:spTgt spid="4">
                                            <p:graphicEl>
                                              <a:dgm id="{BFBBB107-0850-4AEE-8DAC-81A1329DC27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graphicEl>
                                              <a:dgm id="{790E787B-3558-4597-93AA-D1BB8012D062}"/>
                                            </p:graphicEl>
                                          </p:spTgt>
                                        </p:tgtEl>
                                        <p:attrNameLst>
                                          <p:attrName>style.visibility</p:attrName>
                                        </p:attrNameLst>
                                      </p:cBhvr>
                                      <p:to>
                                        <p:strVal val="visible"/>
                                      </p:to>
                                    </p:set>
                                    <p:animEffect transition="in" filter="blinds(horizontal)">
                                      <p:cBhvr>
                                        <p:cTn id="22" dur="500"/>
                                        <p:tgtEl>
                                          <p:spTgt spid="4">
                                            <p:graphicEl>
                                              <a:dgm id="{790E787B-3558-4597-93AA-D1BB8012D06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graphicEl>
                                              <a:dgm id="{DB8465A4-4794-4536-AF84-344A9041174C}"/>
                                            </p:graphicEl>
                                          </p:spTgt>
                                        </p:tgtEl>
                                        <p:attrNameLst>
                                          <p:attrName>style.visibility</p:attrName>
                                        </p:attrNameLst>
                                      </p:cBhvr>
                                      <p:to>
                                        <p:strVal val="visible"/>
                                      </p:to>
                                    </p:set>
                                    <p:animEffect transition="in" filter="blinds(horizontal)">
                                      <p:cBhvr>
                                        <p:cTn id="27" dur="500"/>
                                        <p:tgtEl>
                                          <p:spTgt spid="4">
                                            <p:graphicEl>
                                              <a:dgm id="{DB8465A4-4794-4536-AF84-344A9041174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
                                            <p:graphicEl>
                                              <a:dgm id="{71DDEEF1-5DA1-477A-99AE-991104C39FCF}"/>
                                            </p:graphicEl>
                                          </p:spTgt>
                                        </p:tgtEl>
                                        <p:attrNameLst>
                                          <p:attrName>style.visibility</p:attrName>
                                        </p:attrNameLst>
                                      </p:cBhvr>
                                      <p:to>
                                        <p:strVal val="visible"/>
                                      </p:to>
                                    </p:set>
                                    <p:animEffect transition="in" filter="blinds(horizontal)">
                                      <p:cBhvr>
                                        <p:cTn id="32" dur="500"/>
                                        <p:tgtEl>
                                          <p:spTgt spid="4">
                                            <p:graphicEl>
                                              <a:dgm id="{71DDEEF1-5DA1-477A-99AE-991104C39FCF}"/>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
                                            <p:graphicEl>
                                              <a:dgm id="{EAA99467-D7FF-4A6E-AED9-5F9B3C9958DA}"/>
                                            </p:graphicEl>
                                          </p:spTgt>
                                        </p:tgtEl>
                                        <p:attrNameLst>
                                          <p:attrName>style.visibility</p:attrName>
                                        </p:attrNameLst>
                                      </p:cBhvr>
                                      <p:to>
                                        <p:strVal val="visible"/>
                                      </p:to>
                                    </p:set>
                                    <p:animEffect transition="in" filter="blinds(horizontal)">
                                      <p:cBhvr>
                                        <p:cTn id="37" dur="500"/>
                                        <p:tgtEl>
                                          <p:spTgt spid="4">
                                            <p:graphicEl>
                                              <a:dgm id="{EAA99467-D7FF-4A6E-AED9-5F9B3C9958DA}"/>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1857-4ECD-4CC9-BFE9-A1CE521A961A}"/>
              </a:ext>
            </a:extLst>
          </p:cNvPr>
          <p:cNvSpPr>
            <a:spLocks noGrp="1"/>
          </p:cNvSpPr>
          <p:nvPr>
            <p:ph type="title"/>
          </p:nvPr>
        </p:nvSpPr>
        <p:spPr/>
        <p:txBody>
          <a:bodyPr/>
          <a:lstStyle/>
          <a:p>
            <a:r>
              <a:rPr lang="en-GB" dirty="0"/>
              <a:t>End of Part 4</a:t>
            </a:r>
          </a:p>
        </p:txBody>
      </p:sp>
      <p:sp>
        <p:nvSpPr>
          <p:cNvPr id="3" name="Content Placeholder 2">
            <a:extLst>
              <a:ext uri="{FF2B5EF4-FFF2-40B4-BE49-F238E27FC236}">
                <a16:creationId xmlns:a16="http://schemas.microsoft.com/office/drawing/2014/main" id="{1387B56E-F4CE-4682-BD5D-C03629826AB8}"/>
              </a:ext>
            </a:extLst>
          </p:cNvPr>
          <p:cNvSpPr>
            <a:spLocks noGrp="1"/>
          </p:cNvSpPr>
          <p:nvPr>
            <p:ph idx="1"/>
          </p:nvPr>
        </p:nvSpPr>
        <p:spPr/>
        <p:txBody>
          <a:bodyPr>
            <a:normAutofit fontScale="47500" lnSpcReduction="20000"/>
          </a:bodyPr>
          <a:lstStyle/>
          <a:p>
            <a:r>
              <a:rPr lang="en-GB" sz="5800" b="1" dirty="0"/>
              <a:t>Lab Activity 8.1. </a:t>
            </a:r>
            <a:r>
              <a:rPr lang="en-GB" sz="5800" dirty="0"/>
              <a:t>Assuming you collected all these references, organise them in alphabetic order, and correct </a:t>
            </a:r>
            <a:r>
              <a:rPr lang="en-GB" sz="5800" dirty="0" err="1"/>
              <a:t>formating</a:t>
            </a:r>
            <a:r>
              <a:rPr lang="en-GB" sz="5800" dirty="0"/>
              <a:t>:</a:t>
            </a:r>
          </a:p>
          <a:p>
            <a:pPr lvl="2"/>
            <a:r>
              <a:rPr lang="en-GB" sz="2500" dirty="0"/>
              <a:t>Hammad, R, Khan, Z., Safieddine, F., and Ahmed, A. Oct 2020. </a:t>
            </a:r>
            <a:r>
              <a:rPr lang="en-GB" sz="2500" i="1" dirty="0"/>
              <a:t>A Review of Learning Theories and Models underpinning Technology-enhanced learning artefacts.</a:t>
            </a:r>
            <a:r>
              <a:rPr lang="en-GB" sz="2500" dirty="0"/>
              <a:t> World Journal of Science, Technology, and Sustainable Development – Emerald Publication.</a:t>
            </a:r>
          </a:p>
          <a:p>
            <a:pPr lvl="2"/>
            <a:r>
              <a:rPr lang="en-GB" sz="2500" dirty="0" err="1"/>
              <a:t>Dordevic</a:t>
            </a:r>
            <a:r>
              <a:rPr lang="en-GB" sz="2500" dirty="0"/>
              <a:t>, M., Pourghomi, P. and Safieddine, F. Oct 2020. </a:t>
            </a:r>
            <a:r>
              <a:rPr lang="en-GB" sz="2500" i="1" dirty="0"/>
              <a:t>Identifying Fake News from the Variables that Governs the Spread of Fake News</a:t>
            </a:r>
            <a:r>
              <a:rPr lang="en-GB" sz="2500" dirty="0"/>
              <a:t>. SMAP 2020 - IEEE Workshop on Semantic and Social Media Adaptation and Personalization, Zakynthos, Greece.</a:t>
            </a:r>
          </a:p>
          <a:p>
            <a:pPr lvl="2"/>
            <a:r>
              <a:rPr lang="en-GB" sz="2500" dirty="0"/>
              <a:t>Safieddine, F. and Hammad, R., Jul 2020. Fake News: Origins and Political Impact. In </a:t>
            </a:r>
            <a:r>
              <a:rPr lang="en-GB" sz="2500" i="1" dirty="0"/>
              <a:t>Handbook of Research on Recent Developments in Internet Activism and Political Participation</a:t>
            </a:r>
            <a:r>
              <a:rPr lang="en-GB" sz="2500" dirty="0"/>
              <a:t> (pp. 103-121). IGI Global Publishing.</a:t>
            </a:r>
          </a:p>
          <a:p>
            <a:pPr lvl="2"/>
            <a:r>
              <a:rPr lang="en-GB" sz="2500" dirty="0"/>
              <a:t>Ibrahim, Y and Safieddine, F. (ed.) Feb 2020. </a:t>
            </a:r>
            <a:r>
              <a:rPr lang="en-GB" sz="2500" i="1" dirty="0"/>
              <a:t>Fake News in an Era of Social Media: Tracking Viral Contagion</a:t>
            </a:r>
            <a:r>
              <a:rPr lang="en-GB" sz="2500" dirty="0"/>
              <a:t>. Rowman &amp; Littlefield.</a:t>
            </a:r>
          </a:p>
          <a:p>
            <a:pPr lvl="2"/>
            <a:r>
              <a:rPr lang="en-GB" sz="2500" dirty="0"/>
              <a:t>Pourghomi, P., </a:t>
            </a:r>
            <a:r>
              <a:rPr lang="en-GB" sz="2500" dirty="0" err="1"/>
              <a:t>Dordevic</a:t>
            </a:r>
            <a:r>
              <a:rPr lang="en-GB" sz="2500" dirty="0"/>
              <a:t>, M. and Safieddine, F. Jan 2020. Facebook Fake Profile Identification: Technical and Ethical Considerations. </a:t>
            </a:r>
            <a:r>
              <a:rPr lang="en-GB" sz="2500" i="1" dirty="0"/>
              <a:t>International Journal of Pervasive Computing and Communications</a:t>
            </a:r>
            <a:r>
              <a:rPr lang="en-GB" sz="2500" dirty="0"/>
              <a:t>.</a:t>
            </a:r>
          </a:p>
          <a:p>
            <a:pPr lvl="2"/>
            <a:r>
              <a:rPr lang="en-GB" sz="2500" dirty="0"/>
              <a:t>Ismail, R., Safieddine, F. and </a:t>
            </a:r>
            <a:r>
              <a:rPr lang="en-GB" sz="2500" dirty="0" err="1"/>
              <a:t>Jaradat</a:t>
            </a:r>
            <a:r>
              <a:rPr lang="en-GB" sz="2500" dirty="0"/>
              <a:t>, A. March 2019. E-university delivery model: handling the evaluation process. </a:t>
            </a:r>
            <a:r>
              <a:rPr lang="en-GB" sz="2500" i="1" dirty="0"/>
              <a:t>Business Process Management Journal.</a:t>
            </a:r>
            <a:r>
              <a:rPr lang="en-GB" sz="2500" dirty="0"/>
              <a:t> 25 (7), pp. 1633-1646.</a:t>
            </a:r>
          </a:p>
          <a:p>
            <a:pPr lvl="2"/>
            <a:r>
              <a:rPr lang="en-GB" sz="2500" dirty="0" err="1"/>
              <a:t>Jaradat</a:t>
            </a:r>
            <a:r>
              <a:rPr lang="en-GB" sz="2500" dirty="0"/>
              <a:t>, A., Abu </a:t>
            </a:r>
            <a:r>
              <a:rPr lang="en-GB" sz="2500" dirty="0" err="1"/>
              <a:t>Halimeh</a:t>
            </a:r>
            <a:r>
              <a:rPr lang="en-GB" sz="2500" dirty="0"/>
              <a:t>, A., </a:t>
            </a:r>
            <a:r>
              <a:rPr lang="en-GB" sz="2500" dirty="0" err="1"/>
              <a:t>Deraman</a:t>
            </a:r>
            <a:r>
              <a:rPr lang="en-GB" sz="2500" dirty="0"/>
              <a:t>, A. and Safieddine, F. 2018. </a:t>
            </a:r>
            <a:r>
              <a:rPr lang="en-GB" sz="2500" i="1" dirty="0"/>
              <a:t>A best-effort integration framework for imperfect information spaces. </a:t>
            </a:r>
            <a:r>
              <a:rPr lang="en-GB" sz="2500" dirty="0"/>
              <a:t>International Journal of Intelligent Information and Database Systems. 11 (4), pp. 296 - 314.</a:t>
            </a:r>
          </a:p>
          <a:p>
            <a:endParaRPr lang="en-GB" dirty="0"/>
          </a:p>
        </p:txBody>
      </p:sp>
    </p:spTree>
    <p:extLst>
      <p:ext uri="{BB962C8B-B14F-4D97-AF65-F5344CB8AC3E}">
        <p14:creationId xmlns:p14="http://schemas.microsoft.com/office/powerpoint/2010/main" val="32161348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Using your own words:</a:t>
            </a:r>
          </a:p>
        </p:txBody>
      </p:sp>
      <p:pic>
        <p:nvPicPr>
          <p:cNvPr id="4" name="Picture 3" descr="MakeANote.gif"/>
          <p:cNvPicPr>
            <a:picLocks noChangeAspect="1"/>
          </p:cNvPicPr>
          <p:nvPr/>
        </p:nvPicPr>
        <p:blipFill>
          <a:blip r:embed="rId2" cstate="print"/>
          <a:stretch>
            <a:fillRect/>
          </a:stretch>
        </p:blipFill>
        <p:spPr>
          <a:xfrm>
            <a:off x="7380312" y="0"/>
            <a:ext cx="1763688" cy="1535276"/>
          </a:xfrm>
          <a:prstGeom prst="rect">
            <a:avLst/>
          </a:prstGeom>
        </p:spPr>
      </p:pic>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Using your own words:</a:t>
            </a:r>
          </a:p>
        </p:txBody>
      </p:sp>
      <p:sp>
        <p:nvSpPr>
          <p:cNvPr id="3" name="Content Placeholder 2"/>
          <p:cNvSpPr>
            <a:spLocks noGrp="1"/>
          </p:cNvSpPr>
          <p:nvPr>
            <p:ph idx="1"/>
          </p:nvPr>
        </p:nvSpPr>
        <p:spPr/>
        <p:txBody>
          <a:bodyPr>
            <a:normAutofit/>
          </a:bodyPr>
          <a:lstStyle/>
          <a:p>
            <a:r>
              <a:rPr lang="en-GB" dirty="0"/>
              <a:t>It is important you do not copy/paste.</a:t>
            </a:r>
          </a:p>
          <a:p>
            <a:r>
              <a:rPr lang="en-GB" dirty="0"/>
              <a:t>And when using ‘Quotes’ use it for important things only.</a:t>
            </a:r>
          </a:p>
          <a:p>
            <a:r>
              <a:rPr lang="en-GB" dirty="0"/>
              <a:t>You need to demonstrate you understand what you read and you explain it correctly:</a:t>
            </a:r>
          </a:p>
          <a:p>
            <a:r>
              <a:rPr lang="en-GB" dirty="0"/>
              <a:t>Two methods:</a:t>
            </a:r>
          </a:p>
          <a:p>
            <a:pPr lvl="1"/>
            <a:r>
              <a:rPr lang="en-GB" dirty="0"/>
              <a:t>Paraphrasing</a:t>
            </a:r>
          </a:p>
          <a:p>
            <a:pPr lvl="1"/>
            <a:r>
              <a:rPr lang="en-GB" dirty="0"/>
              <a:t>Summarising</a:t>
            </a:r>
          </a:p>
        </p:txBody>
      </p:sp>
      <p:pic>
        <p:nvPicPr>
          <p:cNvPr id="4" name="Picture 3" descr="MakeANote.gif"/>
          <p:cNvPicPr>
            <a:picLocks noChangeAspect="1"/>
          </p:cNvPicPr>
          <p:nvPr/>
        </p:nvPicPr>
        <p:blipFill>
          <a:blip r:embed="rId3" cstate="print"/>
          <a:stretch>
            <a:fillRect/>
          </a:stretch>
        </p:blipFill>
        <p:spPr>
          <a:xfrm>
            <a:off x="7380312" y="0"/>
            <a:ext cx="1763688" cy="1535276"/>
          </a:xfrm>
          <a:prstGeom prst="rect">
            <a:avLst/>
          </a:prstGeom>
        </p:spPr>
      </p:pic>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14433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GB" sz="4000" b="1" dirty="0"/>
              <a:t>Using your own words:</a:t>
            </a:r>
          </a:p>
        </p:txBody>
      </p:sp>
      <p:sp>
        <p:nvSpPr>
          <p:cNvPr id="13315" name="Content Placeholder 2"/>
          <p:cNvSpPr>
            <a:spLocks noGrp="1"/>
          </p:cNvSpPr>
          <p:nvPr>
            <p:ph idx="1"/>
          </p:nvPr>
        </p:nvSpPr>
        <p:spPr/>
        <p:txBody>
          <a:bodyPr/>
          <a:lstStyle/>
          <a:p>
            <a:pPr>
              <a:buNone/>
            </a:pPr>
            <a:r>
              <a:rPr lang="en-GB" sz="2400" b="1" dirty="0"/>
              <a:t>Paraphrasing:</a:t>
            </a:r>
            <a:endParaRPr lang="en-GB" sz="2200" b="1" dirty="0"/>
          </a:p>
          <a:p>
            <a:pPr eaLnBrk="1" hangingPunct="1"/>
            <a:r>
              <a:rPr lang="en-GB" sz="2200" dirty="0"/>
              <a:t>Presenting an idea or argument in your own words.</a:t>
            </a:r>
          </a:p>
          <a:p>
            <a:pPr eaLnBrk="1" hangingPunct="1">
              <a:buFontTx/>
              <a:buNone/>
            </a:pPr>
            <a:endParaRPr lang="en-GB" sz="900" dirty="0"/>
          </a:p>
          <a:p>
            <a:pPr eaLnBrk="1" hangingPunct="1"/>
            <a:r>
              <a:rPr lang="en-GB" sz="2200" dirty="0"/>
              <a:t>Make sure it is significantly altered from its original text without changing the context to avoid plagiarism </a:t>
            </a:r>
            <a:endParaRPr lang="en-GB" sz="1800" i="1" dirty="0"/>
          </a:p>
          <a:p>
            <a:pPr eaLnBrk="1" hangingPunct="1"/>
            <a:endParaRPr lang="en-GB" sz="900" dirty="0"/>
          </a:p>
          <a:p>
            <a:pPr eaLnBrk="1" hangingPunct="1"/>
            <a:r>
              <a:rPr lang="en-GB" sz="2200" dirty="0"/>
              <a:t>Even though you are paraphrasing it is good practice to include the page number where you found that information.</a:t>
            </a:r>
            <a:endParaRPr lang="en-US" sz="2200" dirty="0"/>
          </a:p>
        </p:txBody>
      </p:sp>
      <p:sp>
        <p:nvSpPr>
          <p:cNvPr id="4" name="TextBox 3"/>
          <p:cNvSpPr txBox="1"/>
          <p:nvPr/>
        </p:nvSpPr>
        <p:spPr>
          <a:xfrm>
            <a:off x="1619672" y="4365104"/>
            <a:ext cx="5832648" cy="1015663"/>
          </a:xfrm>
          <a:prstGeom prst="rect">
            <a:avLst/>
          </a:prstGeom>
          <a:ln cap="rnd">
            <a:noFill/>
            <a:round/>
          </a:ln>
          <a:effectLst/>
          <a:scene3d>
            <a:camera prst="orthographicFront">
              <a:rot lat="0" lon="0" rev="0"/>
            </a:camera>
            <a:lightRig rig="chilly" dir="t">
              <a:rot lat="0" lon="0" rev="18480000"/>
            </a:lightRig>
          </a:scene3d>
          <a:sp3d prstMaterial="clear">
            <a:bevelT h="63500"/>
          </a:sp3d>
        </p:spPr>
        <p:style>
          <a:lnRef idx="1">
            <a:schemeClr val="accent4"/>
          </a:lnRef>
          <a:fillRef idx="2">
            <a:schemeClr val="accent4"/>
          </a:fillRef>
          <a:effectRef idx="1">
            <a:schemeClr val="accent4"/>
          </a:effectRef>
          <a:fontRef idx="minor">
            <a:schemeClr val="dk1"/>
          </a:fontRef>
        </p:style>
        <p:txBody>
          <a:bodyPr>
            <a:spAutoFit/>
          </a:bodyPr>
          <a:lstStyle/>
          <a:p>
            <a:r>
              <a:rPr lang="en-GB" sz="2000" dirty="0"/>
              <a:t>HTML stands for HyperText Markup Language. HTML is used to present the content and visual format of a Web page (Lemay, 2000, p. 51).</a:t>
            </a:r>
          </a:p>
        </p:txBody>
      </p:sp>
      <p:pic>
        <p:nvPicPr>
          <p:cNvPr id="6" name="Picture 5" descr="MakeANote.gif"/>
          <p:cNvPicPr>
            <a:picLocks noChangeAspect="1"/>
          </p:cNvPicPr>
          <p:nvPr/>
        </p:nvPicPr>
        <p:blipFill>
          <a:blip r:embed="rId3" cstate="print"/>
          <a:stretch>
            <a:fillRect/>
          </a:stretch>
        </p:blipFill>
        <p:spPr>
          <a:xfrm>
            <a:off x="7380312" y="0"/>
            <a:ext cx="1763688" cy="1535276"/>
          </a:xfrm>
          <a:prstGeom prst="rect">
            <a:avLst/>
          </a:prstGeom>
        </p:spPr>
      </p:pic>
      <p:sp>
        <p:nvSpPr>
          <p:cNvPr id="7"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59</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blinds(horizontal)">
                                      <p:cBhvr>
                                        <p:cTn id="7" dur="500"/>
                                        <p:tgtEl>
                                          <p:spTgt spid="13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blinds(horizontal)">
                                      <p:cBhvr>
                                        <p:cTn id="12" dur="500"/>
                                        <p:tgtEl>
                                          <p:spTgt spid="133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315">
                                            <p:txEl>
                                              <p:pRg st="3" end="3"/>
                                            </p:txEl>
                                          </p:spTgt>
                                        </p:tgtEl>
                                        <p:attrNameLst>
                                          <p:attrName>style.visibility</p:attrName>
                                        </p:attrNameLst>
                                      </p:cBhvr>
                                      <p:to>
                                        <p:strVal val="visible"/>
                                      </p:to>
                                    </p:set>
                                    <p:animEffect transition="in" filter="blinds(horizontal)">
                                      <p:cBhvr>
                                        <p:cTn id="17" dur="500"/>
                                        <p:tgtEl>
                                          <p:spTgt spid="133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315">
                                            <p:txEl>
                                              <p:pRg st="5" end="5"/>
                                            </p:txEl>
                                          </p:spTgt>
                                        </p:tgtEl>
                                        <p:attrNameLst>
                                          <p:attrName>style.visibility</p:attrName>
                                        </p:attrNameLst>
                                      </p:cBhvr>
                                      <p:to>
                                        <p:strVal val="visible"/>
                                      </p:to>
                                    </p:set>
                                    <p:animEffect transition="in" filter="blinds(horizontal)">
                                      <p:cBhvr>
                                        <p:cTn id="22" dur="500"/>
                                        <p:tgtEl>
                                          <p:spTgt spid="1331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What is considered Plagiarism:</a:t>
            </a:r>
          </a:p>
        </p:txBody>
      </p:sp>
      <p:sp>
        <p:nvSpPr>
          <p:cNvPr id="6" name="Content Placeholder 2"/>
          <p:cNvSpPr>
            <a:spLocks noGrp="1"/>
          </p:cNvSpPr>
          <p:nvPr>
            <p:ph idx="1"/>
          </p:nvPr>
        </p:nvSpPr>
        <p:spPr/>
        <p:txBody>
          <a:bodyPr>
            <a:normAutofit lnSpcReduction="10000"/>
          </a:bodyPr>
          <a:lstStyle/>
          <a:p>
            <a:pPr>
              <a:lnSpc>
                <a:spcPct val="90000"/>
              </a:lnSpc>
            </a:pPr>
            <a:r>
              <a:rPr lang="en-US" sz="2800" b="1" dirty="0">
                <a:latin typeface="Arial-BoldMT" charset="0"/>
              </a:rPr>
              <a:t>Copy</a:t>
            </a:r>
            <a:r>
              <a:rPr lang="en-US" sz="2800" dirty="0">
                <a:latin typeface="Arial-BoldMT" charset="0"/>
              </a:rPr>
              <a:t> </a:t>
            </a:r>
            <a:r>
              <a:rPr lang="en-US" sz="2800" b="1" dirty="0">
                <a:latin typeface="Arial-BoldMT" charset="0"/>
              </a:rPr>
              <a:t>and past </a:t>
            </a:r>
            <a:r>
              <a:rPr lang="en-US" sz="2800" dirty="0">
                <a:latin typeface="Arial-BoldMT" charset="0"/>
              </a:rPr>
              <a:t>text from online material.</a:t>
            </a:r>
          </a:p>
          <a:p>
            <a:pPr>
              <a:lnSpc>
                <a:spcPct val="90000"/>
              </a:lnSpc>
              <a:buNone/>
            </a:pPr>
            <a:endParaRPr lang="en-US" sz="800" dirty="0">
              <a:latin typeface="Arial-BoldMT" charset="0"/>
            </a:endParaRPr>
          </a:p>
          <a:p>
            <a:pPr>
              <a:lnSpc>
                <a:spcPct val="90000"/>
              </a:lnSpc>
            </a:pPr>
            <a:r>
              <a:rPr lang="en-US" sz="2800" b="1" dirty="0">
                <a:latin typeface="Arial-BoldMT" charset="0"/>
              </a:rPr>
              <a:t>Copy and past </a:t>
            </a:r>
            <a:r>
              <a:rPr lang="en-US" sz="2800" dirty="0">
                <a:latin typeface="Arial-BoldMT" charset="0"/>
              </a:rPr>
              <a:t>any text material not intended to be a “quote”.</a:t>
            </a:r>
          </a:p>
          <a:p>
            <a:pPr>
              <a:lnSpc>
                <a:spcPct val="90000"/>
              </a:lnSpc>
              <a:buNone/>
            </a:pPr>
            <a:endParaRPr lang="en-US" sz="800" dirty="0">
              <a:latin typeface="Arial-BoldMT" charset="0"/>
            </a:endParaRPr>
          </a:p>
          <a:p>
            <a:pPr>
              <a:lnSpc>
                <a:spcPct val="90000"/>
              </a:lnSpc>
            </a:pPr>
            <a:r>
              <a:rPr lang="en-US" sz="2800" dirty="0">
                <a:latin typeface="Arial-BoldMT" charset="0"/>
              </a:rPr>
              <a:t>Using </a:t>
            </a:r>
            <a:r>
              <a:rPr lang="en-US" sz="2800" b="1" dirty="0">
                <a:latin typeface="Arial-BoldMT" charset="0"/>
              </a:rPr>
              <a:t>photographs, video or audio </a:t>
            </a:r>
            <a:r>
              <a:rPr lang="en-US" sz="2800" dirty="0">
                <a:latin typeface="Arial-BoldMT" charset="0"/>
              </a:rPr>
              <a:t>without acknowledgement. </a:t>
            </a:r>
          </a:p>
          <a:p>
            <a:pPr>
              <a:lnSpc>
                <a:spcPct val="90000"/>
              </a:lnSpc>
              <a:buNone/>
            </a:pPr>
            <a:endParaRPr lang="en-US" sz="800" dirty="0">
              <a:latin typeface="Arial-BoldMT" charset="0"/>
            </a:endParaRPr>
          </a:p>
          <a:p>
            <a:pPr>
              <a:lnSpc>
                <a:spcPct val="90000"/>
              </a:lnSpc>
            </a:pPr>
            <a:r>
              <a:rPr lang="en-US" sz="2800" dirty="0">
                <a:latin typeface="Arial-BoldMT" charset="0"/>
              </a:rPr>
              <a:t>Using another people’s work and passing it on as “yours” even if you have permission- </a:t>
            </a:r>
            <a:r>
              <a:rPr lang="en-US" sz="2800" b="1" dirty="0">
                <a:latin typeface="Arial-BoldMT" charset="0"/>
              </a:rPr>
              <a:t>Cheating</a:t>
            </a:r>
            <a:r>
              <a:rPr lang="en-US" sz="2800" dirty="0">
                <a:latin typeface="Arial-BoldMT" charset="0"/>
              </a:rPr>
              <a:t>.</a:t>
            </a:r>
            <a:endParaRPr lang="en-US" sz="2800" i="1" dirty="0">
              <a:latin typeface="Arial-BoldMT" charset="0"/>
            </a:endParaRPr>
          </a:p>
          <a:p>
            <a:pPr>
              <a:lnSpc>
                <a:spcPct val="90000"/>
              </a:lnSpc>
              <a:buNone/>
            </a:pPr>
            <a:endParaRPr lang="en-US" sz="800" dirty="0">
              <a:latin typeface="Arial-BoldMT" charset="0"/>
            </a:endParaRPr>
          </a:p>
          <a:p>
            <a:pPr>
              <a:lnSpc>
                <a:spcPct val="90000"/>
              </a:lnSpc>
            </a:pPr>
            <a:r>
              <a:rPr lang="en-US" sz="2800" b="1" dirty="0">
                <a:latin typeface="Arial-BoldMT" charset="0"/>
              </a:rPr>
              <a:t>Using work you have </a:t>
            </a:r>
            <a:r>
              <a:rPr lang="en-US" sz="2800" dirty="0">
                <a:latin typeface="Arial-BoldMT" charset="0"/>
              </a:rPr>
              <a:t>done before without proper citation.</a:t>
            </a:r>
          </a:p>
          <a:p>
            <a:pPr>
              <a:buNone/>
            </a:pPr>
            <a:endParaRPr lang="en-GB" dirty="0"/>
          </a:p>
        </p:txBody>
      </p:sp>
      <p:pic>
        <p:nvPicPr>
          <p:cNvPr id="7" name="Picture 6" descr="Copypaste.gif"/>
          <p:cNvPicPr>
            <a:picLocks noChangeAspect="1"/>
          </p:cNvPicPr>
          <p:nvPr/>
        </p:nvPicPr>
        <p:blipFill>
          <a:blip r:embed="rId4" cstate="print"/>
          <a:stretch>
            <a:fillRect/>
          </a:stretch>
        </p:blipFill>
        <p:spPr>
          <a:xfrm>
            <a:off x="8269213" y="188640"/>
            <a:ext cx="874787" cy="874787"/>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linds(horizont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blinds(horizontal)">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blinds(horizontal)">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blinds(horizontal)">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GB" sz="4000" b="1" dirty="0"/>
              <a:t>Using your own words:</a:t>
            </a:r>
          </a:p>
        </p:txBody>
      </p:sp>
      <p:sp>
        <p:nvSpPr>
          <p:cNvPr id="14339" name="Content Placeholder 2"/>
          <p:cNvSpPr>
            <a:spLocks noGrp="1"/>
          </p:cNvSpPr>
          <p:nvPr>
            <p:ph idx="1"/>
          </p:nvPr>
        </p:nvSpPr>
        <p:spPr/>
        <p:txBody>
          <a:bodyPr/>
          <a:lstStyle/>
          <a:p>
            <a:pPr>
              <a:buNone/>
            </a:pPr>
            <a:r>
              <a:rPr lang="en-GB" sz="2400" b="1" dirty="0"/>
              <a:t>Summarising:</a:t>
            </a:r>
            <a:endParaRPr lang="en-GB" sz="2200" b="1" dirty="0"/>
          </a:p>
          <a:p>
            <a:pPr eaLnBrk="1" hangingPunct="1"/>
            <a:r>
              <a:rPr lang="en-GB" sz="2200" dirty="0"/>
              <a:t>Just outlining the brief summary of the subject or information.</a:t>
            </a:r>
          </a:p>
          <a:p>
            <a:pPr eaLnBrk="1" hangingPunct="1"/>
            <a:endParaRPr lang="en-GB" sz="1200" dirty="0"/>
          </a:p>
          <a:p>
            <a:pPr eaLnBrk="1" hangingPunct="1"/>
            <a:r>
              <a:rPr lang="en-GB" sz="2200" dirty="0"/>
              <a:t>Summaries tend to refer to the whole work or to a large sections of it.</a:t>
            </a:r>
          </a:p>
          <a:p>
            <a:pPr eaLnBrk="1" hangingPunct="1">
              <a:buFontTx/>
              <a:buNone/>
            </a:pPr>
            <a:endParaRPr lang="en-GB" sz="1200" dirty="0"/>
          </a:p>
          <a:p>
            <a:pPr eaLnBrk="1" hangingPunct="1"/>
            <a:r>
              <a:rPr lang="en-GB" sz="2200" dirty="0"/>
              <a:t>Summaries do not require page numbers.</a:t>
            </a:r>
          </a:p>
          <a:p>
            <a:pPr eaLnBrk="1" hangingPunct="1"/>
            <a:endParaRPr lang="en-GB" sz="2200" dirty="0"/>
          </a:p>
        </p:txBody>
      </p:sp>
      <p:sp>
        <p:nvSpPr>
          <p:cNvPr id="4" name="TextBox 3"/>
          <p:cNvSpPr txBox="1"/>
          <p:nvPr/>
        </p:nvSpPr>
        <p:spPr>
          <a:xfrm>
            <a:off x="1547664" y="4653136"/>
            <a:ext cx="5760640" cy="1077218"/>
          </a:xfrm>
          <a:prstGeom prst="rect">
            <a:avLst/>
          </a:prstGeom>
          <a:ln cap="rnd">
            <a:noFill/>
            <a:round/>
          </a:ln>
          <a:effectLst/>
          <a:scene3d>
            <a:camera prst="orthographicFront">
              <a:rot lat="0" lon="0" rev="0"/>
            </a:camera>
            <a:lightRig rig="chilly" dir="t">
              <a:rot lat="0" lon="0" rev="18480000"/>
            </a:lightRig>
          </a:scene3d>
          <a:sp3d prstMaterial="clear">
            <a:bevelT h="63500"/>
          </a:sp3d>
        </p:spPr>
        <p:style>
          <a:lnRef idx="1">
            <a:schemeClr val="accent4"/>
          </a:lnRef>
          <a:fillRef idx="2">
            <a:schemeClr val="accent4"/>
          </a:fillRef>
          <a:effectRef idx="1">
            <a:schemeClr val="accent4"/>
          </a:effectRef>
          <a:fontRef idx="minor">
            <a:schemeClr val="dk1"/>
          </a:fontRef>
        </p:style>
        <p:txBody>
          <a:bodyPr>
            <a:spAutoFit/>
          </a:bodyPr>
          <a:lstStyle/>
          <a:p>
            <a:pPr fontAlgn="auto">
              <a:spcBef>
                <a:spcPts val="0"/>
              </a:spcBef>
              <a:spcAft>
                <a:spcPts val="0"/>
              </a:spcAft>
              <a:defRPr/>
            </a:pPr>
            <a:r>
              <a:rPr lang="en-GB" sz="1600" dirty="0"/>
              <a:t>Several researchers have argued that websites start simple but quickly grow to become completely unmanageable and thus careful planning is an essential (</a:t>
            </a:r>
            <a:r>
              <a:rPr lang="en-US" sz="1600" dirty="0">
                <a:cs typeface="Times New Roman" charset="0"/>
              </a:rPr>
              <a:t>Lang , 2001; </a:t>
            </a:r>
            <a:r>
              <a:rPr lang="en-US" sz="1600" dirty="0" err="1">
                <a:cs typeface="Times New Roman" charset="0"/>
              </a:rPr>
              <a:t>Conallen</a:t>
            </a:r>
            <a:r>
              <a:rPr lang="en-US" sz="1600" dirty="0">
                <a:cs typeface="Times New Roman" charset="0"/>
              </a:rPr>
              <a:t>, 2000; Safieddine, 2004; and </a:t>
            </a:r>
            <a:r>
              <a:rPr lang="en-US" sz="1600" dirty="0" err="1">
                <a:cs typeface="Times New Roman" charset="0"/>
              </a:rPr>
              <a:t>Fraternali</a:t>
            </a:r>
            <a:r>
              <a:rPr lang="en-US" sz="1600" dirty="0">
                <a:cs typeface="Times New Roman" charset="0"/>
              </a:rPr>
              <a:t>, 1999).</a:t>
            </a:r>
            <a:endParaRPr lang="en-US" sz="1600" dirty="0">
              <a:latin typeface="Times New Roman" pitchFamily="18" charset="0"/>
              <a:cs typeface="Times New Roman" pitchFamily="18" charset="0"/>
            </a:endParaRPr>
          </a:p>
        </p:txBody>
      </p:sp>
      <p:pic>
        <p:nvPicPr>
          <p:cNvPr id="6" name="Picture 5" descr="MakeANote.gif"/>
          <p:cNvPicPr>
            <a:picLocks noChangeAspect="1"/>
          </p:cNvPicPr>
          <p:nvPr/>
        </p:nvPicPr>
        <p:blipFill>
          <a:blip r:embed="rId3" cstate="print"/>
          <a:stretch>
            <a:fillRect/>
          </a:stretch>
        </p:blipFill>
        <p:spPr>
          <a:xfrm>
            <a:off x="7380312" y="0"/>
            <a:ext cx="1763688" cy="1535276"/>
          </a:xfrm>
          <a:prstGeom prst="rect">
            <a:avLst/>
          </a:prstGeom>
        </p:spPr>
      </p:pic>
      <p:sp>
        <p:nvSpPr>
          <p:cNvPr id="7"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blinds(horizontal)">
                                      <p:cBhvr>
                                        <p:cTn id="7" dur="500"/>
                                        <p:tgtEl>
                                          <p:spTgt spid="143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blinds(horizontal)">
                                      <p:cBhvr>
                                        <p:cTn id="12" dur="500"/>
                                        <p:tgtEl>
                                          <p:spTgt spid="143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339">
                                            <p:txEl>
                                              <p:pRg st="3" end="3"/>
                                            </p:txEl>
                                          </p:spTgt>
                                        </p:tgtEl>
                                        <p:attrNameLst>
                                          <p:attrName>style.visibility</p:attrName>
                                        </p:attrNameLst>
                                      </p:cBhvr>
                                      <p:to>
                                        <p:strVal val="visible"/>
                                      </p:to>
                                    </p:set>
                                    <p:animEffect transition="in" filter="blinds(horizontal)">
                                      <p:cBhvr>
                                        <p:cTn id="17" dur="500"/>
                                        <p:tgtEl>
                                          <p:spTgt spid="143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339">
                                            <p:txEl>
                                              <p:pRg st="5" end="5"/>
                                            </p:txEl>
                                          </p:spTgt>
                                        </p:tgtEl>
                                        <p:attrNameLst>
                                          <p:attrName>style.visibility</p:attrName>
                                        </p:attrNameLst>
                                      </p:cBhvr>
                                      <p:to>
                                        <p:strVal val="visible"/>
                                      </p:to>
                                    </p:set>
                                    <p:animEffect transition="in" filter="blinds(horizontal)">
                                      <p:cBhvr>
                                        <p:cTn id="22" dur="500"/>
                                        <p:tgtEl>
                                          <p:spTgt spid="1433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Essential training and reading:</a:t>
            </a:r>
          </a:p>
        </p:txBody>
      </p:sp>
      <p:sp>
        <p:nvSpPr>
          <p:cNvPr id="3" name="Content Placeholder 2"/>
          <p:cNvSpPr>
            <a:spLocks noGrp="1"/>
          </p:cNvSpPr>
          <p:nvPr>
            <p:ph idx="1"/>
          </p:nvPr>
        </p:nvSpPr>
        <p:spPr/>
        <p:txBody>
          <a:bodyPr/>
          <a:lstStyle/>
          <a:p>
            <a:r>
              <a:rPr lang="en-GB" dirty="0"/>
              <a:t>Several documents are found online to support these slides:</a:t>
            </a:r>
          </a:p>
          <a:p>
            <a:pPr lvl="1"/>
            <a:r>
              <a:rPr lang="en-GB" dirty="0"/>
              <a:t>PDF file online on academic misconduct.</a:t>
            </a:r>
          </a:p>
          <a:p>
            <a:pPr lvl="1"/>
            <a:r>
              <a:rPr lang="en-GB" dirty="0"/>
              <a:t>Google Scholar </a:t>
            </a:r>
            <a:r>
              <a:rPr lang="en-GB" dirty="0">
                <a:hlinkClick r:id="rId2"/>
              </a:rPr>
              <a:t>https://scholar.google.com/</a:t>
            </a:r>
            <a:r>
              <a:rPr lang="en-GB" dirty="0"/>
              <a:t> </a:t>
            </a:r>
          </a:p>
          <a:p>
            <a:pPr lvl="1"/>
            <a:r>
              <a:rPr lang="en-GB" dirty="0"/>
              <a:t>Harvard Online Generator:</a:t>
            </a:r>
          </a:p>
          <a:p>
            <a:pPr lvl="1"/>
            <a:r>
              <a:rPr lang="en-GB">
                <a:hlinkClick r:id="rId3"/>
              </a:rPr>
              <a:t>https://www.harvardreferencinggenerator.com/</a:t>
            </a:r>
            <a:r>
              <a:rPr lang="en-GB"/>
              <a:t> </a:t>
            </a:r>
            <a:endParaRPr lang="en-GB" dirty="0"/>
          </a:p>
        </p:txBody>
      </p:sp>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4C600A-EE3B-4261-8149-2C90A405C743}"/>
              </a:ext>
            </a:extLst>
          </p:cNvPr>
          <p:cNvSpPr>
            <a:spLocks noGrp="1"/>
          </p:cNvSpPr>
          <p:nvPr>
            <p:ph type="title"/>
          </p:nvPr>
        </p:nvSpPr>
        <p:spPr/>
        <p:txBody>
          <a:bodyPr/>
          <a:lstStyle/>
          <a:p>
            <a:r>
              <a:rPr lang="en-GB" dirty="0"/>
              <a:t>Demo of using quick tools</a:t>
            </a:r>
          </a:p>
        </p:txBody>
      </p:sp>
      <p:sp>
        <p:nvSpPr>
          <p:cNvPr id="3" name="Content Placeholder 2">
            <a:extLst>
              <a:ext uri="{FF2B5EF4-FFF2-40B4-BE49-F238E27FC236}">
                <a16:creationId xmlns:a16="http://schemas.microsoft.com/office/drawing/2014/main" id="{5119B38D-BB09-4238-972B-E3BADDED8304}"/>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991674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DD36B-6310-43A9-A782-562F128D8CD9}"/>
              </a:ext>
            </a:extLst>
          </p:cNvPr>
          <p:cNvSpPr>
            <a:spLocks noGrp="1"/>
          </p:cNvSpPr>
          <p:nvPr>
            <p:ph type="title"/>
          </p:nvPr>
        </p:nvSpPr>
        <p:spPr/>
        <p:txBody>
          <a:bodyPr/>
          <a:lstStyle/>
          <a:p>
            <a:r>
              <a:rPr lang="en-GB" dirty="0"/>
              <a:t>End of part   5</a:t>
            </a:r>
          </a:p>
        </p:txBody>
      </p:sp>
      <p:sp>
        <p:nvSpPr>
          <p:cNvPr id="3" name="Content Placeholder 2">
            <a:extLst>
              <a:ext uri="{FF2B5EF4-FFF2-40B4-BE49-F238E27FC236}">
                <a16:creationId xmlns:a16="http://schemas.microsoft.com/office/drawing/2014/main" id="{05EA63ED-1030-4924-A671-DCC6B050725E}"/>
              </a:ext>
            </a:extLst>
          </p:cNvPr>
          <p:cNvSpPr>
            <a:spLocks noGrp="1"/>
          </p:cNvSpPr>
          <p:nvPr>
            <p:ph idx="1"/>
          </p:nvPr>
        </p:nvSpPr>
        <p:spPr/>
        <p:txBody>
          <a:bodyPr>
            <a:normAutofit lnSpcReduction="10000"/>
          </a:bodyPr>
          <a:lstStyle/>
          <a:p>
            <a:r>
              <a:rPr lang="en-GB" b="1" dirty="0"/>
              <a:t>Lab Practice 8.2. </a:t>
            </a:r>
            <a:r>
              <a:rPr lang="en-GB" dirty="0"/>
              <a:t>Paraphrase any part of the follow quote using your own words:</a:t>
            </a:r>
          </a:p>
          <a:p>
            <a:pPr marL="457200" lvl="1" indent="0">
              <a:buNone/>
            </a:pPr>
            <a:r>
              <a:rPr lang="en-US" sz="2000" dirty="0">
                <a:solidFill>
                  <a:srgbClr val="00CCCC"/>
                </a:solidFill>
              </a:rPr>
              <a:t>“Recently, Google and Facebook have made attempts to develop fact-checking tools that rely on third-party fact-checkers with limited success,” Dr Safieddine explains.</a:t>
            </a:r>
          </a:p>
          <a:p>
            <a:pPr marL="457200" lvl="1" indent="0">
              <a:buNone/>
            </a:pPr>
            <a:r>
              <a:rPr lang="en-US" sz="2000" dirty="0">
                <a:solidFill>
                  <a:srgbClr val="00CCCC"/>
                </a:solidFill>
              </a:rPr>
              <a:t>He added: “However, the ability to combat the spread of fake news remains limited and hampered by the slow response of third-party fact-checkers.</a:t>
            </a:r>
          </a:p>
          <a:p>
            <a:pPr lvl="1"/>
            <a:r>
              <a:rPr lang="en-US" sz="2000" dirty="0"/>
              <a:t>Source: </a:t>
            </a:r>
            <a:r>
              <a:rPr lang="en-US" sz="2000" dirty="0">
                <a:hlinkClick r:id="rId2"/>
              </a:rPr>
              <a:t>https://www.uel.ac.uk/news/2020/02/fake-news-spreads-like-disease-according-to-uel-academic</a:t>
            </a:r>
            <a:r>
              <a:rPr lang="en-US" sz="2000" dirty="0"/>
              <a:t> </a:t>
            </a:r>
          </a:p>
          <a:p>
            <a:pPr lvl="1"/>
            <a:endParaRPr lang="en-US" sz="2000" dirty="0"/>
          </a:p>
          <a:p>
            <a:pPr lvl="1"/>
            <a:r>
              <a:rPr lang="en-US" sz="2000" dirty="0"/>
              <a:t>Include citation of source and reference the end. Show it to tutor in the lab before submitting it.</a:t>
            </a:r>
            <a:endParaRPr lang="en-GB" sz="2000" dirty="0"/>
          </a:p>
        </p:txBody>
      </p:sp>
    </p:spTree>
    <p:extLst>
      <p:ext uri="{BB962C8B-B14F-4D97-AF65-F5344CB8AC3E}">
        <p14:creationId xmlns:p14="http://schemas.microsoft.com/office/powerpoint/2010/main" val="3022821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What is considered Plagiarism:</a:t>
            </a:r>
          </a:p>
        </p:txBody>
      </p:sp>
      <p:pic>
        <p:nvPicPr>
          <p:cNvPr id="7" name="Picture 6" descr="Copypaste.gif"/>
          <p:cNvPicPr>
            <a:picLocks noChangeAspect="1"/>
          </p:cNvPicPr>
          <p:nvPr/>
        </p:nvPicPr>
        <p:blipFill>
          <a:blip r:embed="rId4" cstate="print"/>
          <a:stretch>
            <a:fillRect/>
          </a:stretch>
        </p:blipFill>
        <p:spPr>
          <a:xfrm>
            <a:off x="1475656" y="1255358"/>
            <a:ext cx="5472608" cy="5472608"/>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152638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78517-3C08-4D38-8C8E-3D1E8A95257F}"/>
              </a:ext>
            </a:extLst>
          </p:cNvPr>
          <p:cNvSpPr>
            <a:spLocks noGrp="1"/>
          </p:cNvSpPr>
          <p:nvPr>
            <p:ph type="title"/>
          </p:nvPr>
        </p:nvSpPr>
        <p:spPr/>
        <p:txBody>
          <a:bodyPr/>
          <a:lstStyle/>
          <a:p>
            <a:r>
              <a:rPr lang="en-GB" dirty="0"/>
              <a:t>End of Part 1</a:t>
            </a:r>
          </a:p>
        </p:txBody>
      </p:sp>
      <p:sp>
        <p:nvSpPr>
          <p:cNvPr id="3" name="Content Placeholder 2">
            <a:extLst>
              <a:ext uri="{FF2B5EF4-FFF2-40B4-BE49-F238E27FC236}">
                <a16:creationId xmlns:a16="http://schemas.microsoft.com/office/drawing/2014/main" id="{D49BBDDA-E51A-431C-A8B5-71A043BEBA67}"/>
              </a:ext>
            </a:extLst>
          </p:cNvPr>
          <p:cNvSpPr>
            <a:spLocks noGrp="1"/>
          </p:cNvSpPr>
          <p:nvPr>
            <p:ph idx="1"/>
          </p:nvPr>
        </p:nvSpPr>
        <p:spPr/>
        <p:txBody>
          <a:bodyPr>
            <a:normAutofit lnSpcReduction="10000"/>
          </a:bodyPr>
          <a:lstStyle/>
          <a:p>
            <a:r>
              <a:rPr lang="en-GB" b="1" dirty="0"/>
              <a:t>Activity 8.1. </a:t>
            </a:r>
            <a:r>
              <a:rPr lang="en-GB" dirty="0"/>
              <a:t>Why is copy/paste wrong when you have done the research yourself anyway?</a:t>
            </a:r>
          </a:p>
          <a:p>
            <a:pPr lvl="1"/>
            <a:r>
              <a:rPr lang="en-GB" dirty="0"/>
              <a:t>Because it is claiming something to be written by you when it is in fact written by someone else.</a:t>
            </a:r>
          </a:p>
          <a:p>
            <a:pPr lvl="1"/>
            <a:r>
              <a:rPr lang="en-GB" dirty="0"/>
              <a:t>It does not tell us you understood the topic, it just tells us you know how to copy/paste.</a:t>
            </a:r>
          </a:p>
          <a:p>
            <a:pPr lvl="1"/>
            <a:r>
              <a:rPr lang="en-GB" dirty="0"/>
              <a:t>Because it is a form of cheating.</a:t>
            </a:r>
          </a:p>
          <a:p>
            <a:pPr lvl="1"/>
            <a:r>
              <a:rPr lang="en-GB" dirty="0"/>
              <a:t>All of the above.</a:t>
            </a:r>
          </a:p>
        </p:txBody>
      </p:sp>
    </p:spTree>
    <p:extLst>
      <p:ext uri="{BB962C8B-B14F-4D97-AF65-F5344CB8AC3E}">
        <p14:creationId xmlns:p14="http://schemas.microsoft.com/office/powerpoint/2010/main" val="521633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How Turnitin works:</a:t>
            </a:r>
          </a:p>
        </p:txBody>
      </p:sp>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TextBox 4">
            <a:extLst>
              <a:ext uri="{FF2B5EF4-FFF2-40B4-BE49-F238E27FC236}">
                <a16:creationId xmlns:a16="http://schemas.microsoft.com/office/drawing/2014/main" id="{50F1E58F-01DE-44CB-A8AD-1DBDEB0E24AC}"/>
              </a:ext>
            </a:extLst>
          </p:cNvPr>
          <p:cNvSpPr txBox="1"/>
          <p:nvPr/>
        </p:nvSpPr>
        <p:spPr>
          <a:xfrm>
            <a:off x="6553200" y="404664"/>
            <a:ext cx="825867" cy="369332"/>
          </a:xfrm>
          <a:prstGeom prst="rect">
            <a:avLst/>
          </a:prstGeom>
          <a:noFill/>
        </p:spPr>
        <p:txBody>
          <a:bodyPr wrap="none" rtlCol="0">
            <a:spAutoFit/>
          </a:bodyPr>
          <a:lstStyle/>
          <a:p>
            <a:r>
              <a:rPr lang="en-GB" b="1" dirty="0">
                <a:solidFill>
                  <a:srgbClr val="00CCCC"/>
                </a:solidFill>
              </a:rPr>
              <a:t>Part 2</a:t>
            </a:r>
          </a:p>
        </p:txBody>
      </p:sp>
    </p:spTree>
    <p:extLst>
      <p:ext uri="{BB962C8B-B14F-4D97-AF65-F5344CB8AC3E}">
        <p14:creationId xmlns:p14="http://schemas.microsoft.com/office/powerpoint/2010/main" val="41321338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4.6|3|20|7.5|6.1|5"/>
</p:tagLst>
</file>

<file path=ppt/tags/tag10.xml><?xml version="1.0" encoding="utf-8"?>
<p:tagLst xmlns:a="http://schemas.openxmlformats.org/drawingml/2006/main" xmlns:r="http://schemas.openxmlformats.org/officeDocument/2006/relationships" xmlns:p="http://schemas.openxmlformats.org/presentationml/2006/main">
  <p:tag name="TIMING" val="|0.9"/>
</p:tagLst>
</file>

<file path=ppt/tags/tag11.xml><?xml version="1.0" encoding="utf-8"?>
<p:tagLst xmlns:a="http://schemas.openxmlformats.org/drawingml/2006/main" xmlns:r="http://schemas.openxmlformats.org/officeDocument/2006/relationships" xmlns:p="http://schemas.openxmlformats.org/presentationml/2006/main">
  <p:tag name="TIMING" val="|0.5|5.9|21.3|10.3|26.1"/>
</p:tagLst>
</file>

<file path=ppt/tags/tag12.xml><?xml version="1.0" encoding="utf-8"?>
<p:tagLst xmlns:a="http://schemas.openxmlformats.org/drawingml/2006/main" xmlns:r="http://schemas.openxmlformats.org/officeDocument/2006/relationships" xmlns:p="http://schemas.openxmlformats.org/presentationml/2006/main">
  <p:tag name="TIMING" val="|1.2|3.9|16.4|9.4|21.4"/>
</p:tagLst>
</file>

<file path=ppt/tags/tag13.xml><?xml version="1.0" encoding="utf-8"?>
<p:tagLst xmlns:a="http://schemas.openxmlformats.org/drawingml/2006/main" xmlns:r="http://schemas.openxmlformats.org/officeDocument/2006/relationships" xmlns:p="http://schemas.openxmlformats.org/presentationml/2006/main">
  <p:tag name="TIMING" val="|0.8|18.4|12|28.5|11.1|13.2"/>
</p:tagLst>
</file>

<file path=ppt/tags/tag14.xml><?xml version="1.0" encoding="utf-8"?>
<p:tagLst xmlns:a="http://schemas.openxmlformats.org/drawingml/2006/main" xmlns:r="http://schemas.openxmlformats.org/officeDocument/2006/relationships" xmlns:p="http://schemas.openxmlformats.org/presentationml/2006/main">
  <p:tag name="TIMING" val="|0.6|24.1|14.7|4.9|44.8"/>
</p:tagLst>
</file>

<file path=ppt/tags/tag15.xml><?xml version="1.0" encoding="utf-8"?>
<p:tagLst xmlns:a="http://schemas.openxmlformats.org/drawingml/2006/main" xmlns:r="http://schemas.openxmlformats.org/officeDocument/2006/relationships" xmlns:p="http://schemas.openxmlformats.org/presentationml/2006/main">
  <p:tag name="TIMING" val="|0.5|10.7|19.2|6.6|6.9|7.1"/>
</p:tagLst>
</file>

<file path=ppt/tags/tag16.xml><?xml version="1.0" encoding="utf-8"?>
<p:tagLst xmlns:a="http://schemas.openxmlformats.org/drawingml/2006/main" xmlns:r="http://schemas.openxmlformats.org/officeDocument/2006/relationships" xmlns:p="http://schemas.openxmlformats.org/presentationml/2006/main">
  <p:tag name="TIMING" val="|0.8|6.6|14.9|7.6"/>
</p:tagLst>
</file>

<file path=ppt/tags/tag17.xml><?xml version="1.0" encoding="utf-8"?>
<p:tagLst xmlns:a="http://schemas.openxmlformats.org/drawingml/2006/main" xmlns:r="http://schemas.openxmlformats.org/officeDocument/2006/relationships" xmlns:p="http://schemas.openxmlformats.org/presentationml/2006/main">
  <p:tag name="TIMING" val="|0.8|6.6|14.9|7.6"/>
</p:tagLst>
</file>

<file path=ppt/tags/tag18.xml><?xml version="1.0" encoding="utf-8"?>
<p:tagLst xmlns:a="http://schemas.openxmlformats.org/drawingml/2006/main" xmlns:r="http://schemas.openxmlformats.org/officeDocument/2006/relationships" xmlns:p="http://schemas.openxmlformats.org/presentationml/2006/main">
  <p:tag name="TIMING" val="|12.8|4|30.4|31|5|13.1"/>
</p:tagLst>
</file>

<file path=ppt/tags/tag19.xml><?xml version="1.0" encoding="utf-8"?>
<p:tagLst xmlns:a="http://schemas.openxmlformats.org/drawingml/2006/main" xmlns:r="http://schemas.openxmlformats.org/officeDocument/2006/relationships" xmlns:p="http://schemas.openxmlformats.org/presentationml/2006/main">
  <p:tag name="TIMING" val="|0.6|1.3|2.6|27.8|19.2|10.4|13.6"/>
</p:tagLst>
</file>

<file path=ppt/tags/tag2.xml><?xml version="1.0" encoding="utf-8"?>
<p:tagLst xmlns:a="http://schemas.openxmlformats.org/drawingml/2006/main" xmlns:r="http://schemas.openxmlformats.org/officeDocument/2006/relationships" xmlns:p="http://schemas.openxmlformats.org/presentationml/2006/main">
  <p:tag name="TIMING" val="|0.6|8.6|15.9"/>
</p:tagLst>
</file>

<file path=ppt/tags/tag20.xml><?xml version="1.0" encoding="utf-8"?>
<p:tagLst xmlns:a="http://schemas.openxmlformats.org/drawingml/2006/main" xmlns:r="http://schemas.openxmlformats.org/officeDocument/2006/relationships" xmlns:p="http://schemas.openxmlformats.org/presentationml/2006/main">
  <p:tag name="TIMING" val="|0.6|1.3|2.6|27.8|19.2|10.4|13.6"/>
</p:tagLst>
</file>

<file path=ppt/tags/tag21.xml><?xml version="1.0" encoding="utf-8"?>
<p:tagLst xmlns:a="http://schemas.openxmlformats.org/drawingml/2006/main" xmlns:r="http://schemas.openxmlformats.org/officeDocument/2006/relationships" xmlns:p="http://schemas.openxmlformats.org/presentationml/2006/main">
  <p:tag name="TIMING" val="|0.9|14.1|26.4|24.6|5.7|13.7|13.3|7.8|9.2"/>
</p:tagLst>
</file>

<file path=ppt/tags/tag22.xml><?xml version="1.0" encoding="utf-8"?>
<p:tagLst xmlns:a="http://schemas.openxmlformats.org/drawingml/2006/main" xmlns:r="http://schemas.openxmlformats.org/officeDocument/2006/relationships" xmlns:p="http://schemas.openxmlformats.org/presentationml/2006/main">
  <p:tag name="TIMING" val="|2.3|28|10.7|3.2|13.3"/>
</p:tagLst>
</file>

<file path=ppt/tags/tag23.xml><?xml version="1.0" encoding="utf-8"?>
<p:tagLst xmlns:a="http://schemas.openxmlformats.org/drawingml/2006/main" xmlns:r="http://schemas.openxmlformats.org/officeDocument/2006/relationships" xmlns:p="http://schemas.openxmlformats.org/presentationml/2006/main">
  <p:tag name="TIMING" val="|0.6|5.1|1.8|2.1|1.5|1|1.8|1.2|1.2|0.9|1|3.9|1.8|1.9|2.1|32.2|14.7"/>
</p:tagLst>
</file>

<file path=ppt/tags/tag24.xml><?xml version="1.0" encoding="utf-8"?>
<p:tagLst xmlns:a="http://schemas.openxmlformats.org/drawingml/2006/main" xmlns:r="http://schemas.openxmlformats.org/officeDocument/2006/relationships" xmlns:p="http://schemas.openxmlformats.org/presentationml/2006/main">
  <p:tag name="TIMING" val="|7.2|6.8|11"/>
</p:tagLst>
</file>

<file path=ppt/tags/tag25.xml><?xml version="1.0" encoding="utf-8"?>
<p:tagLst xmlns:a="http://schemas.openxmlformats.org/drawingml/2006/main" xmlns:r="http://schemas.openxmlformats.org/officeDocument/2006/relationships" xmlns:p="http://schemas.openxmlformats.org/presentationml/2006/main">
  <p:tag name="TIMING" val="|3.4|1.2|1.8|17.7|2.2|15|2.4|23.5"/>
</p:tagLst>
</file>

<file path=ppt/tags/tag26.xml><?xml version="1.0" encoding="utf-8"?>
<p:tagLst xmlns:a="http://schemas.openxmlformats.org/drawingml/2006/main" xmlns:r="http://schemas.openxmlformats.org/officeDocument/2006/relationships" xmlns:p="http://schemas.openxmlformats.org/presentationml/2006/main">
  <p:tag name="TIMING" val="|1.3|3.8|9.5|37.9"/>
</p:tagLst>
</file>

<file path=ppt/tags/tag27.xml><?xml version="1.0" encoding="utf-8"?>
<p:tagLst xmlns:a="http://schemas.openxmlformats.org/drawingml/2006/main" xmlns:r="http://schemas.openxmlformats.org/officeDocument/2006/relationships" xmlns:p="http://schemas.openxmlformats.org/presentationml/2006/main">
  <p:tag name="TIMING" val="|0.5|3.1|3.7|41.3|11.7"/>
</p:tagLst>
</file>

<file path=ppt/tags/tag28.xml><?xml version="1.0" encoding="utf-8"?>
<p:tagLst xmlns:a="http://schemas.openxmlformats.org/drawingml/2006/main" xmlns:r="http://schemas.openxmlformats.org/officeDocument/2006/relationships" xmlns:p="http://schemas.openxmlformats.org/presentationml/2006/main">
  <p:tag name="TIMING" val="|1.5|1|4.8|9|6.1"/>
</p:tagLst>
</file>

<file path=ppt/tags/tag3.xml><?xml version="1.0" encoding="utf-8"?>
<p:tagLst xmlns:a="http://schemas.openxmlformats.org/drawingml/2006/main" xmlns:r="http://schemas.openxmlformats.org/officeDocument/2006/relationships" xmlns:p="http://schemas.openxmlformats.org/presentationml/2006/main">
  <p:tag name="TIMING" val="|26.8"/>
</p:tagLst>
</file>

<file path=ppt/tags/tag4.xml><?xml version="1.0" encoding="utf-8"?>
<p:tagLst xmlns:a="http://schemas.openxmlformats.org/drawingml/2006/main" xmlns:r="http://schemas.openxmlformats.org/officeDocument/2006/relationships" xmlns:p="http://schemas.openxmlformats.org/presentationml/2006/main">
  <p:tag name="TIMING" val="|0.5|1|5.2|6.2|6.9|14.5"/>
</p:tagLst>
</file>

<file path=ppt/tags/tag5.xml><?xml version="1.0" encoding="utf-8"?>
<p:tagLst xmlns:a="http://schemas.openxmlformats.org/drawingml/2006/main" xmlns:r="http://schemas.openxmlformats.org/officeDocument/2006/relationships" xmlns:p="http://schemas.openxmlformats.org/presentationml/2006/main">
  <p:tag name="TIMING" val="|43.1"/>
</p:tagLst>
</file>

<file path=ppt/tags/tag6.xml><?xml version="1.0" encoding="utf-8"?>
<p:tagLst xmlns:a="http://schemas.openxmlformats.org/drawingml/2006/main" xmlns:r="http://schemas.openxmlformats.org/officeDocument/2006/relationships" xmlns:p="http://schemas.openxmlformats.org/presentationml/2006/main">
  <p:tag name="TIMING" val="|11|13.4|30.3|36.7"/>
</p:tagLst>
</file>

<file path=ppt/tags/tag7.xml><?xml version="1.0" encoding="utf-8"?>
<p:tagLst xmlns:a="http://schemas.openxmlformats.org/drawingml/2006/main" xmlns:r="http://schemas.openxmlformats.org/officeDocument/2006/relationships" xmlns:p="http://schemas.openxmlformats.org/presentationml/2006/main">
  <p:tag name="TIMING" val="|6.9|16.2|2.7|10.2|11.7|22.5|2.2"/>
</p:tagLst>
</file>

<file path=ppt/tags/tag8.xml><?xml version="1.0" encoding="utf-8"?>
<p:tagLst xmlns:a="http://schemas.openxmlformats.org/drawingml/2006/main" xmlns:r="http://schemas.openxmlformats.org/officeDocument/2006/relationships" xmlns:p="http://schemas.openxmlformats.org/presentationml/2006/main">
  <p:tag name="TIMING" val="|0.6|20.6|14.5|23.8|30.1|39.8"/>
</p:tagLst>
</file>

<file path=ppt/tags/tag9.xml><?xml version="1.0" encoding="utf-8"?>
<p:tagLst xmlns:a="http://schemas.openxmlformats.org/drawingml/2006/main" xmlns:r="http://schemas.openxmlformats.org/officeDocument/2006/relationships" xmlns:p="http://schemas.openxmlformats.org/presentationml/2006/main">
  <p:tag name="TIMING" val="|14"/>
</p:tagLst>
</file>

<file path=ppt/theme/theme1.xml><?xml version="1.0" encoding="utf-8"?>
<a:theme xmlns:a="http://schemas.openxmlformats.org/drawingml/2006/main" name="ACE Powerpoint template">
  <a:themeElements>
    <a:clrScheme name="CITE">
      <a:dk1>
        <a:srgbClr val="33471C"/>
      </a:dk1>
      <a:lt1>
        <a:srgbClr val="FFFFFF"/>
      </a:lt1>
      <a:dk2>
        <a:srgbClr val="BDCC2A"/>
      </a:dk2>
      <a:lt2>
        <a:srgbClr val="FFFFFF"/>
      </a:lt2>
      <a:accent1>
        <a:srgbClr val="CDDE54"/>
      </a:accent1>
      <a:accent2>
        <a:srgbClr val="C0504D"/>
      </a:accent2>
      <a:accent3>
        <a:srgbClr val="9BBB59"/>
      </a:accent3>
      <a:accent4>
        <a:srgbClr val="8064A2"/>
      </a:accent4>
      <a:accent5>
        <a:srgbClr val="4BACC6"/>
      </a:accent5>
      <a:accent6>
        <a:srgbClr val="F79646"/>
      </a:accent6>
      <a:hlink>
        <a:srgbClr val="005058"/>
      </a:hlink>
      <a:folHlink>
        <a:srgbClr val="005058"/>
      </a:folHlink>
    </a:clrScheme>
    <a:fontScheme name="U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CE Powerpoint template">
  <a:themeElements>
    <a:clrScheme name="CITE">
      <a:dk1>
        <a:srgbClr val="33471C"/>
      </a:dk1>
      <a:lt1>
        <a:srgbClr val="FFFFFF"/>
      </a:lt1>
      <a:dk2>
        <a:srgbClr val="BDCC2A"/>
      </a:dk2>
      <a:lt2>
        <a:srgbClr val="FFFFFF"/>
      </a:lt2>
      <a:accent1>
        <a:srgbClr val="CDDE54"/>
      </a:accent1>
      <a:accent2>
        <a:srgbClr val="C0504D"/>
      </a:accent2>
      <a:accent3>
        <a:srgbClr val="9BBB59"/>
      </a:accent3>
      <a:accent4>
        <a:srgbClr val="8064A2"/>
      </a:accent4>
      <a:accent5>
        <a:srgbClr val="4BACC6"/>
      </a:accent5>
      <a:accent6>
        <a:srgbClr val="F79646"/>
      </a:accent6>
      <a:hlink>
        <a:srgbClr val="005058"/>
      </a:hlink>
      <a:folHlink>
        <a:srgbClr val="005058"/>
      </a:folHlink>
    </a:clrScheme>
    <a:fontScheme name="U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ACE Powerpoint template</Template>
  <TotalTime>13367</TotalTime>
  <Words>5512</Words>
  <Application>Microsoft Office PowerPoint</Application>
  <PresentationFormat>On-screen Show (4:3)</PresentationFormat>
  <Paragraphs>480</Paragraphs>
  <Slides>63</Slides>
  <Notes>37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63</vt:i4>
      </vt:variant>
    </vt:vector>
  </HeadingPairs>
  <TitlesOfParts>
    <vt:vector size="72" baseType="lpstr">
      <vt:lpstr>Arial</vt:lpstr>
      <vt:lpstr>Arial-BoldMT</vt:lpstr>
      <vt:lpstr>ArialMT</vt:lpstr>
      <vt:lpstr>Calibri</vt:lpstr>
      <vt:lpstr>Founders Grotesk Cond Bold</vt:lpstr>
      <vt:lpstr>Times New Roman</vt:lpstr>
      <vt:lpstr>Wingdings</vt:lpstr>
      <vt:lpstr>ACE Powerpoint template</vt:lpstr>
      <vt:lpstr>1_ACE Powerpoint template</vt:lpstr>
      <vt:lpstr>PowerPoint Presentation</vt:lpstr>
      <vt:lpstr>Lecture content</vt:lpstr>
      <vt:lpstr>What is Plagiarism?</vt:lpstr>
      <vt:lpstr>What is Plagiarism?</vt:lpstr>
      <vt:lpstr>What is considered Plagiarism:</vt:lpstr>
      <vt:lpstr>What is considered Plagiarism:</vt:lpstr>
      <vt:lpstr>What is considered Plagiarism:</vt:lpstr>
      <vt:lpstr>End of Part 1</vt:lpstr>
      <vt:lpstr>How Turnitin works:</vt:lpstr>
      <vt:lpstr>How Turnitin works:</vt:lpstr>
      <vt:lpstr>How Turnitin works:</vt:lpstr>
      <vt:lpstr>How Turnitin works:</vt:lpstr>
      <vt:lpstr>How Turnitin works:</vt:lpstr>
      <vt:lpstr>How Turnitin works:</vt:lpstr>
      <vt:lpstr>We have now tools to detect AI generated text</vt:lpstr>
      <vt:lpstr>We have now tools to detect AI generated text</vt:lpstr>
      <vt:lpstr>We have now tools to detect AI generated text</vt:lpstr>
      <vt:lpstr>How to avoid Plagiarism?</vt:lpstr>
      <vt:lpstr>What is Citation/reference?</vt:lpstr>
      <vt:lpstr>Types of Citation/reference?</vt:lpstr>
      <vt:lpstr>End of Part 2</vt:lpstr>
      <vt:lpstr>Types of Citation/reference?</vt:lpstr>
      <vt:lpstr>Types of Citation/reference?</vt:lpstr>
      <vt:lpstr>Types of Citation/reference?</vt:lpstr>
      <vt:lpstr>Types of Citation/reference?</vt:lpstr>
      <vt:lpstr>Types of Citation/reference?</vt:lpstr>
      <vt:lpstr>Types of Citation/reference?</vt:lpstr>
      <vt:lpstr>Types of Citation/reference?</vt:lpstr>
      <vt:lpstr>Types of Citation/reference?</vt:lpstr>
      <vt:lpstr>Types of Citation/reference?</vt:lpstr>
      <vt:lpstr>Types of Citation/reference?</vt:lpstr>
      <vt:lpstr>Types of Citation/reference?</vt:lpstr>
      <vt:lpstr>Types of Citation/reference?</vt:lpstr>
      <vt:lpstr>PowerPoint Presentation</vt:lpstr>
      <vt:lpstr>PowerPoint Presentation</vt:lpstr>
      <vt:lpstr>PowerPoint Presentation</vt:lpstr>
      <vt:lpstr>PowerPoint Presentation</vt:lpstr>
      <vt:lpstr>Type of Citation/reference?</vt:lpstr>
      <vt:lpstr>Types of Citation/reference?</vt:lpstr>
      <vt:lpstr>Types of Citation/reference?</vt:lpstr>
      <vt:lpstr>End of Part 3</vt:lpstr>
      <vt:lpstr>PowerPoint Presentation</vt:lpstr>
      <vt:lpstr>PowerPoint Presentation</vt:lpstr>
      <vt:lpstr>What is Citation/reference?</vt:lpstr>
      <vt:lpstr>Types of Citation/reference?</vt:lpstr>
      <vt:lpstr>Test your knowledge!</vt:lpstr>
      <vt:lpstr>Test your knowledge!</vt:lpstr>
      <vt:lpstr>Test your knowledge!</vt:lpstr>
      <vt:lpstr>Test your knowledge!</vt:lpstr>
      <vt:lpstr>Test your knowledge!</vt:lpstr>
      <vt:lpstr>Test your knowledge!</vt:lpstr>
      <vt:lpstr>Test your knowledge!</vt:lpstr>
      <vt:lpstr>References/Bibliography</vt:lpstr>
      <vt:lpstr>Example: References/Bibliography</vt:lpstr>
      <vt:lpstr>PowerPoint Presentation</vt:lpstr>
      <vt:lpstr>End of Part 4</vt:lpstr>
      <vt:lpstr>Using your own words:</vt:lpstr>
      <vt:lpstr>Using your own words:</vt:lpstr>
      <vt:lpstr>Using your own words:</vt:lpstr>
      <vt:lpstr>Using your own words:</vt:lpstr>
      <vt:lpstr>Essential training and reading:</vt:lpstr>
      <vt:lpstr>Demo of using quick tools</vt:lpstr>
      <vt:lpstr>End of part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Adhithya Vel</cp:lastModifiedBy>
  <cp:revision>295</cp:revision>
  <dcterms:created xsi:type="dcterms:W3CDTF">2012-09-17T12:40:35Z</dcterms:created>
  <dcterms:modified xsi:type="dcterms:W3CDTF">2024-04-10T12:38:31Z</dcterms:modified>
</cp:coreProperties>
</file>